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11"/>
  </p:notesMasterIdLst>
  <p:sldIdLst>
    <p:sldId id="257" r:id="rId5"/>
    <p:sldId id="345" r:id="rId6"/>
    <p:sldId id="361" r:id="rId7"/>
    <p:sldId id="307" r:id="rId8"/>
    <p:sldId id="309" r:id="rId9"/>
    <p:sldId id="390" r:id="rId10"/>
    <p:sldId id="308" r:id="rId11"/>
    <p:sldId id="362" r:id="rId12"/>
    <p:sldId id="311" r:id="rId13"/>
    <p:sldId id="346" r:id="rId14"/>
    <p:sldId id="363" r:id="rId15"/>
    <p:sldId id="322" r:id="rId16"/>
    <p:sldId id="319" r:id="rId17"/>
    <p:sldId id="315" r:id="rId18"/>
    <p:sldId id="316" r:id="rId19"/>
    <p:sldId id="317" r:id="rId20"/>
    <p:sldId id="318" r:id="rId21"/>
    <p:sldId id="347" r:id="rId22"/>
    <p:sldId id="348" r:id="rId23"/>
    <p:sldId id="332" r:id="rId24"/>
    <p:sldId id="337" r:id="rId25"/>
    <p:sldId id="320" r:id="rId26"/>
    <p:sldId id="333" r:id="rId27"/>
    <p:sldId id="334" r:id="rId28"/>
    <p:sldId id="335" r:id="rId29"/>
    <p:sldId id="336" r:id="rId30"/>
    <p:sldId id="349" r:id="rId31"/>
    <p:sldId id="324" r:id="rId32"/>
    <p:sldId id="380" r:id="rId33"/>
    <p:sldId id="325" r:id="rId34"/>
    <p:sldId id="326" r:id="rId35"/>
    <p:sldId id="327" r:id="rId36"/>
    <p:sldId id="328" r:id="rId37"/>
    <p:sldId id="329" r:id="rId38"/>
    <p:sldId id="338" r:id="rId39"/>
    <p:sldId id="284" r:id="rId40"/>
    <p:sldId id="285" r:id="rId41"/>
    <p:sldId id="286" r:id="rId42"/>
    <p:sldId id="287" r:id="rId43"/>
    <p:sldId id="288" r:id="rId44"/>
    <p:sldId id="323" r:id="rId45"/>
    <p:sldId id="259" r:id="rId46"/>
    <p:sldId id="260" r:id="rId47"/>
    <p:sldId id="261" r:id="rId48"/>
    <p:sldId id="367" r:id="rId49"/>
    <p:sldId id="366" r:id="rId50"/>
    <p:sldId id="365" r:id="rId51"/>
    <p:sldId id="265" r:id="rId52"/>
    <p:sldId id="266" r:id="rId53"/>
    <p:sldId id="267" r:id="rId54"/>
    <p:sldId id="268" r:id="rId55"/>
    <p:sldId id="269" r:id="rId56"/>
    <p:sldId id="271" r:id="rId57"/>
    <p:sldId id="364" r:id="rId58"/>
    <p:sldId id="368" r:id="rId59"/>
    <p:sldId id="340" r:id="rId60"/>
    <p:sldId id="270" r:id="rId61"/>
    <p:sldId id="370" r:id="rId62"/>
    <p:sldId id="369" r:id="rId63"/>
    <p:sldId id="343" r:id="rId64"/>
    <p:sldId id="274" r:id="rId65"/>
    <p:sldId id="342" r:id="rId66"/>
    <p:sldId id="275" r:id="rId67"/>
    <p:sldId id="256" r:id="rId68"/>
    <p:sldId id="290" r:id="rId69"/>
    <p:sldId id="371" r:id="rId70"/>
    <p:sldId id="293" r:id="rId71"/>
    <p:sldId id="294" r:id="rId72"/>
    <p:sldId id="296" r:id="rId73"/>
    <p:sldId id="298" r:id="rId74"/>
    <p:sldId id="301" r:id="rId75"/>
    <p:sldId id="302" r:id="rId76"/>
    <p:sldId id="303" r:id="rId77"/>
    <p:sldId id="304" r:id="rId78"/>
    <p:sldId id="355" r:id="rId79"/>
    <p:sldId id="356" r:id="rId80"/>
    <p:sldId id="357" r:id="rId81"/>
    <p:sldId id="359" r:id="rId82"/>
    <p:sldId id="358" r:id="rId83"/>
    <p:sldId id="360" r:id="rId84"/>
    <p:sldId id="339" r:id="rId85"/>
    <p:sldId id="258" r:id="rId86"/>
    <p:sldId id="352" r:id="rId87"/>
    <p:sldId id="354" r:id="rId88"/>
    <p:sldId id="353" r:id="rId89"/>
    <p:sldId id="281" r:id="rId90"/>
    <p:sldId id="282" r:id="rId91"/>
    <p:sldId id="283" r:id="rId92"/>
    <p:sldId id="374" r:id="rId93"/>
    <p:sldId id="276" r:id="rId94"/>
    <p:sldId id="278" r:id="rId95"/>
    <p:sldId id="279" r:id="rId96"/>
    <p:sldId id="379" r:id="rId97"/>
    <p:sldId id="381" r:id="rId98"/>
    <p:sldId id="384" r:id="rId99"/>
    <p:sldId id="376" r:id="rId100"/>
    <p:sldId id="377" r:id="rId101"/>
    <p:sldId id="372" r:id="rId102"/>
    <p:sldId id="344" r:id="rId103"/>
    <p:sldId id="378" r:id="rId104"/>
    <p:sldId id="385" r:id="rId105"/>
    <p:sldId id="388" r:id="rId106"/>
    <p:sldId id="387" r:id="rId107"/>
    <p:sldId id="386" r:id="rId108"/>
    <p:sldId id="389" r:id="rId109"/>
    <p:sldId id="382"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668693-97DC-102D-C5B6-8D8F5B028A41}" v="729" dt="2021-12-03T10:00:59.420"/>
    <p1510:client id="{20F19CFC-83E4-1556-6626-A9FBABB3105C}" v="279" dt="2021-11-30T00:13:47.143"/>
    <p1510:client id="{54619605-7CCD-BD52-7AA1-B7E057F73D19}" v="293" dt="2021-11-29T23:37:41.854"/>
    <p1510:client id="{6B93BB1A-A571-9D3B-8A10-DBC5E921095E}" v="3729" dt="2021-11-29T23:09:12.886"/>
    <p1510:client id="{80EC9CC4-E123-A724-5E9D-092973A9199B}" v="489" dt="2021-12-04T04:52:07.337"/>
    <p1510:client id="{B8276DE2-21CD-3736-CD0B-FD319132EBE1}" v="133" dt="2021-12-03T03:47:14.960"/>
    <p1510:client id="{BED5B9EE-7EFF-1CF2-02C5-BBA804509EA4}" v="113" dt="2021-12-03T08:35:25.361"/>
    <p1510:client id="{C1AE916B-5A51-FF12-8AFA-79C616C781CD}" v="106" dt="2021-11-29T21:18:17.772"/>
    <p1510:client id="{C1C618A6-0EEB-4044-9BEF-4968E4AF17FC}" v="1593" dt="2021-11-30T01:11:59.752"/>
    <p1510:client id="{CC1EDEE5-633B-9FCF-8A71-828DFE6C02C4}" v="532" dt="2021-12-03T18:07:26.610"/>
    <p1510:client id="{DB8A84C3-88B6-2144-6B32-31B56EBEC265}" v="448" dt="2021-12-04T05:43:54.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7BD73-14C1-475A-A90A-162C5769BA3E}"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7EEA1-AB68-43F7-9A8D-E189530E1F54}" type="slidenum">
              <a:rPr lang="en-US" smtClean="0"/>
              <a:t>‹#›</a:t>
            </a:fld>
            <a:endParaRPr lang="en-US"/>
          </a:p>
        </p:txBody>
      </p:sp>
    </p:spTree>
    <p:extLst>
      <p:ext uri="{BB962C8B-B14F-4D97-AF65-F5344CB8AC3E}">
        <p14:creationId xmlns:p14="http://schemas.microsoft.com/office/powerpoint/2010/main" val="93967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short teaching module for GNNs. </a:t>
            </a:r>
          </a:p>
        </p:txBody>
      </p:sp>
      <p:sp>
        <p:nvSpPr>
          <p:cNvPr id="4" name="Slide Number Placeholder 3"/>
          <p:cNvSpPr>
            <a:spLocks noGrp="1"/>
          </p:cNvSpPr>
          <p:nvPr>
            <p:ph type="sldNum" sz="quarter" idx="5"/>
          </p:nvPr>
        </p:nvSpPr>
        <p:spPr/>
        <p:txBody>
          <a:bodyPr/>
          <a:lstStyle/>
          <a:p>
            <a:fld id="{BEC7EEA1-AB68-43F7-9A8D-E189530E1F54}" type="slidenum">
              <a:rPr lang="en-US" smtClean="0"/>
              <a:t>1</a:t>
            </a:fld>
            <a:endParaRPr lang="en-US"/>
          </a:p>
        </p:txBody>
      </p:sp>
    </p:spTree>
    <p:extLst>
      <p:ext uri="{BB962C8B-B14F-4D97-AF65-F5344CB8AC3E}">
        <p14:creationId xmlns:p14="http://schemas.microsoft.com/office/powerpoint/2010/main" val="352599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Since the update functions are not updating the connectivity of the graph, the output graph is represented the way the input graph is - only the value of the embeddings has been updated.</a:t>
            </a:r>
          </a:p>
          <a:p>
            <a:pPr marL="342900" indent="-342900">
              <a:lnSpc>
                <a:spcPct val="150000"/>
              </a:lnSpc>
              <a:spcBef>
                <a:spcPct val="20000"/>
              </a:spcBef>
              <a:spcAft>
                <a:spcPts val="600"/>
              </a:spcAft>
              <a:buFont typeface="Arial,Sans-Serif"/>
              <a:buChar char="•"/>
            </a:pPr>
            <a:r>
              <a:rPr lang="en-US"/>
              <a:t>This is a basic GNN which does not use the connectivity information in the graph</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12</a:t>
            </a:fld>
            <a:endParaRPr lang="en-US"/>
          </a:p>
        </p:txBody>
      </p:sp>
    </p:spTree>
    <p:extLst>
      <p:ext uri="{BB962C8B-B14F-4D97-AF65-F5344CB8AC3E}">
        <p14:creationId xmlns:p14="http://schemas.microsoft.com/office/powerpoint/2010/main" val="3544951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Here we see that multiple layers of the GNN can be stacked.</a:t>
            </a:r>
          </a:p>
          <a:p>
            <a:pPr marL="342900" indent="-342900">
              <a:lnSpc>
                <a:spcPct val="150000"/>
              </a:lnSpc>
              <a:spcBef>
                <a:spcPct val="20000"/>
              </a:spcBef>
              <a:spcAft>
                <a:spcPts val="600"/>
              </a:spcAft>
              <a:buFont typeface="Arial,Sans-Serif"/>
              <a:buChar char="•"/>
            </a:pPr>
            <a:r>
              <a:rPr lang="en-US"/>
              <a:t>In this case, each layer updates the node representation.</a:t>
            </a:r>
          </a:p>
          <a:p>
            <a:pPr marL="342900" indent="-342900">
              <a:lnSpc>
                <a:spcPct val="150000"/>
              </a:lnSpc>
              <a:spcBef>
                <a:spcPct val="20000"/>
              </a:spcBef>
              <a:spcAft>
                <a:spcPts val="600"/>
              </a:spcAft>
              <a:buFont typeface="Arial,Sans-Serif"/>
              <a:buChar char="•"/>
            </a:pPr>
            <a:r>
              <a:rPr lang="en-US"/>
              <a:t>After all the layers have finished processing,  can be done and then the prediction is made for the required task on any graph component.</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13</a:t>
            </a:fld>
            <a:endParaRPr lang="en-US"/>
          </a:p>
        </p:txBody>
      </p:sp>
    </p:spTree>
    <p:extLst>
      <p:ext uri="{BB962C8B-B14F-4D97-AF65-F5344CB8AC3E}">
        <p14:creationId xmlns:p14="http://schemas.microsoft.com/office/powerpoint/2010/main" val="4483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Now we have a way to update the information in the graph (by applying ). Next step is to use the updated graph to make predictions.</a:t>
            </a:r>
          </a:p>
          <a:p>
            <a:pPr marL="342900" indent="-342900">
              <a:lnSpc>
                <a:spcPct val="150000"/>
              </a:lnSpc>
              <a:spcBef>
                <a:spcPct val="20000"/>
              </a:spcBef>
              <a:spcAft>
                <a:spcPts val="600"/>
              </a:spcAft>
              <a:buFont typeface="Arial,Sans-Serif"/>
              <a:buChar char="•"/>
            </a:pPr>
            <a:r>
              <a:rPr lang="en-US"/>
              <a:t>Suppose we are doing node classification, we just have to apply a classifier on all the nodes.</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14</a:t>
            </a:fld>
            <a:endParaRPr lang="en-US"/>
          </a:p>
        </p:txBody>
      </p:sp>
    </p:spTree>
    <p:extLst>
      <p:ext uri="{BB962C8B-B14F-4D97-AF65-F5344CB8AC3E}">
        <p14:creationId xmlns:p14="http://schemas.microsoft.com/office/powerpoint/2010/main" val="260567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Now, we want to utilize the power of connections in the graph.</a:t>
            </a:r>
          </a:p>
          <a:p>
            <a:pPr marL="342900" indent="-342900">
              <a:lnSpc>
                <a:spcPct val="150000"/>
              </a:lnSpc>
              <a:spcBef>
                <a:spcPct val="20000"/>
              </a:spcBef>
              <a:spcAft>
                <a:spcPts val="600"/>
              </a:spcAft>
              <a:buFont typeface="Arial,Sans-Serif"/>
              <a:buChar char="•"/>
            </a:pPr>
            <a:r>
              <a:rPr lang="en-US"/>
              <a:t>So, for each node, we can gather information from the neighboring edges.</a:t>
            </a:r>
          </a:p>
          <a:p>
            <a:pPr marL="342900" indent="-342900">
              <a:lnSpc>
                <a:spcPct val="150000"/>
              </a:lnSpc>
              <a:spcBef>
                <a:spcPct val="20000"/>
              </a:spcBef>
              <a:spcAft>
                <a:spcPts val="600"/>
              </a:spcAft>
              <a:buFont typeface="Arial,Sans-Serif"/>
              <a:buChar char="•"/>
            </a:pPr>
            <a:r>
              <a:rPr lang="en-US"/>
              <a:t>This information is aggregated - the edges and that particular node’s information and then passed to the update function.</a:t>
            </a:r>
          </a:p>
          <a:p>
            <a:pPr marL="342900" indent="-342900">
              <a:lnSpc>
                <a:spcPct val="150000"/>
              </a:lnSpc>
              <a:spcBef>
                <a:spcPct val="20000"/>
              </a:spcBef>
              <a:spcAft>
                <a:spcPts val="600"/>
              </a:spcAft>
              <a:buFont typeface="Arial,Sans-Serif"/>
              <a:buChar char="•"/>
            </a:pPr>
            <a:r>
              <a:rPr lang="en-US"/>
              <a:t>The aggregation from edges to node is P_En-&gt;P_Vn</a:t>
            </a:r>
          </a:p>
        </p:txBody>
      </p:sp>
      <p:sp>
        <p:nvSpPr>
          <p:cNvPr id="4" name="Slide Number Placeholder 3"/>
          <p:cNvSpPr>
            <a:spLocks noGrp="1"/>
          </p:cNvSpPr>
          <p:nvPr>
            <p:ph type="sldNum" sz="quarter" idx="5"/>
          </p:nvPr>
        </p:nvSpPr>
        <p:spPr/>
        <p:txBody>
          <a:bodyPr/>
          <a:lstStyle/>
          <a:p>
            <a:fld id="{BEC7EEA1-AB68-43F7-9A8D-E189530E1F54}" type="slidenum">
              <a:rPr lang="en-US" smtClean="0"/>
              <a:t>15</a:t>
            </a:fld>
            <a:endParaRPr lang="en-US"/>
          </a:p>
        </p:txBody>
      </p:sp>
    </p:spTree>
    <p:extLst>
      <p:ext uri="{BB962C8B-B14F-4D97-AF65-F5344CB8AC3E}">
        <p14:creationId xmlns:p14="http://schemas.microsoft.com/office/powerpoint/2010/main" val="107588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Here, each node is updated by the pooling of information from the neighboring edges and the classifier is used to make a prediction on each node.</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16</a:t>
            </a:fld>
            <a:endParaRPr lang="en-US"/>
          </a:p>
        </p:txBody>
      </p:sp>
    </p:spTree>
    <p:extLst>
      <p:ext uri="{BB962C8B-B14F-4D97-AF65-F5344CB8AC3E}">
        <p14:creationId xmlns:p14="http://schemas.microsoft.com/office/powerpoint/2010/main" val="675949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We can also make predictions on the global features as well as aggregate all node information into global features.</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17</a:t>
            </a:fld>
            <a:endParaRPr lang="en-US"/>
          </a:p>
        </p:txBody>
      </p:sp>
    </p:spTree>
    <p:extLst>
      <p:ext uri="{BB962C8B-B14F-4D97-AF65-F5344CB8AC3E}">
        <p14:creationId xmlns:p14="http://schemas.microsoft.com/office/powerpoint/2010/main" val="1356267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Aggregation is the process of collecting information from all the </a:t>
            </a:r>
            <a:r>
              <a:rPr lang="en-US" err="1">
                <a:cs typeface="Calibri"/>
              </a:rPr>
              <a:t>neighbours</a:t>
            </a:r>
          </a:p>
          <a:p>
            <a:r>
              <a:rPr lang="en-US">
                <a:cs typeface="Calibri"/>
              </a:rPr>
              <a:t>Then the information of the </a:t>
            </a:r>
            <a:r>
              <a:rPr lang="en-US" err="1">
                <a:cs typeface="Calibri"/>
              </a:rPr>
              <a:t>neighbours</a:t>
            </a:r>
            <a:r>
              <a:rPr lang="en-US">
                <a:cs typeface="Calibri"/>
              </a:rPr>
              <a:t> and the entity itself which is receiving this messages are combined to create a new embedding for the entity</a:t>
            </a:r>
          </a:p>
          <a:p>
            <a:r>
              <a:rPr lang="en-US">
                <a:cs typeface="Calibri"/>
              </a:rPr>
              <a:t>Then this updated information can then be used as input to the update function or for further aggregation</a:t>
            </a:r>
          </a:p>
        </p:txBody>
      </p:sp>
      <p:sp>
        <p:nvSpPr>
          <p:cNvPr id="4" name="Slide Number Placeholder 3"/>
          <p:cNvSpPr>
            <a:spLocks noGrp="1"/>
          </p:cNvSpPr>
          <p:nvPr>
            <p:ph type="sldNum" sz="quarter" idx="5"/>
          </p:nvPr>
        </p:nvSpPr>
        <p:spPr/>
        <p:txBody>
          <a:bodyPr/>
          <a:lstStyle/>
          <a:p>
            <a:fld id="{BEC7EEA1-AB68-43F7-9A8D-E189530E1F54}" type="slidenum">
              <a:rPr lang="en-US" smtClean="0"/>
              <a:t>18</a:t>
            </a:fld>
            <a:endParaRPr lang="en-US"/>
          </a:p>
        </p:txBody>
      </p:sp>
    </p:spTree>
    <p:extLst>
      <p:ext uri="{BB962C8B-B14F-4D97-AF65-F5344CB8AC3E}">
        <p14:creationId xmlns:p14="http://schemas.microsoft.com/office/powerpoint/2010/main" val="169456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 of the common aggregation functions are sum,max and mean. They all aggregate information differently and have different expressive power. The different expressive power of these aggregation functions will be discussed in the coming slides. But the thing to note is that no aggregation function can differeentiate between all graph pairs</a:t>
            </a:r>
          </a:p>
        </p:txBody>
      </p:sp>
      <p:sp>
        <p:nvSpPr>
          <p:cNvPr id="4" name="Slide Number Placeholder 3"/>
          <p:cNvSpPr>
            <a:spLocks noGrp="1"/>
          </p:cNvSpPr>
          <p:nvPr>
            <p:ph type="sldNum" sz="quarter" idx="5"/>
          </p:nvPr>
        </p:nvSpPr>
        <p:spPr/>
        <p:txBody>
          <a:bodyPr/>
          <a:lstStyle/>
          <a:p>
            <a:fld id="{BEC7EEA1-AB68-43F7-9A8D-E189530E1F54}" type="slidenum">
              <a:rPr lang="en-US" smtClean="0"/>
              <a:t>19</a:t>
            </a:fld>
            <a:endParaRPr lang="en-US"/>
          </a:p>
        </p:txBody>
      </p:sp>
    </p:spTree>
    <p:extLst>
      <p:ext uri="{BB962C8B-B14F-4D97-AF65-F5344CB8AC3E}">
        <p14:creationId xmlns:p14="http://schemas.microsoft.com/office/powerpoint/2010/main" val="591487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This is an example of information pooling from nodes to nodes (a node takes information from its neighboring nodes).</a:t>
            </a:r>
          </a:p>
          <a:p>
            <a:pPr marL="342900" indent="-342900">
              <a:lnSpc>
                <a:spcPct val="150000"/>
              </a:lnSpc>
              <a:spcBef>
                <a:spcPct val="20000"/>
              </a:spcBef>
              <a:spcAft>
                <a:spcPts val="600"/>
              </a:spcAft>
              <a:buFont typeface="Arial,Sans-Serif"/>
              <a:buChar char="•"/>
            </a:pPr>
            <a:r>
              <a:rPr lang="en-US"/>
              <a:t>This aggregation can also be seen similarly to convolution in images - information from neighboring pixels/nodes is aggregated together.</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20</a:t>
            </a:fld>
            <a:endParaRPr lang="en-US"/>
          </a:p>
        </p:txBody>
      </p:sp>
    </p:spTree>
    <p:extLst>
      <p:ext uri="{BB962C8B-B14F-4D97-AF65-F5344CB8AC3E}">
        <p14:creationId xmlns:p14="http://schemas.microsoft.com/office/powerpoint/2010/main" val="4088878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Until now, we have talked about updating the embedding, pooling this final values of the embedding and making predictions.</a:t>
            </a:r>
          </a:p>
          <a:p>
            <a:pPr marL="342900" indent="-342900">
              <a:lnSpc>
                <a:spcPct val="150000"/>
              </a:lnSpc>
              <a:spcBef>
                <a:spcPct val="20000"/>
              </a:spcBef>
              <a:spcAft>
                <a:spcPts val="600"/>
              </a:spcAft>
              <a:buFont typeface="Arial,Sans-Serif"/>
              <a:buChar char="•"/>
            </a:pPr>
            <a:r>
              <a:rPr lang="en-US"/>
              <a:t>Pooling can also be done at each GNN layer and is also known as message passing.</a:t>
            </a:r>
          </a:p>
        </p:txBody>
      </p:sp>
      <p:sp>
        <p:nvSpPr>
          <p:cNvPr id="4" name="Slide Number Placeholder 3"/>
          <p:cNvSpPr>
            <a:spLocks noGrp="1"/>
          </p:cNvSpPr>
          <p:nvPr>
            <p:ph type="sldNum" sz="quarter" idx="5"/>
          </p:nvPr>
        </p:nvSpPr>
        <p:spPr/>
        <p:txBody>
          <a:bodyPr/>
          <a:lstStyle/>
          <a:p>
            <a:fld id="{BEC7EEA1-AB68-43F7-9A8D-E189530E1F54}" type="slidenum">
              <a:rPr lang="en-US" smtClean="0"/>
              <a:t>21</a:t>
            </a:fld>
            <a:endParaRPr lang="en-US"/>
          </a:p>
        </p:txBody>
      </p:sp>
    </p:spTree>
    <p:extLst>
      <p:ext uri="{BB962C8B-B14F-4D97-AF65-F5344CB8AC3E}">
        <p14:creationId xmlns:p14="http://schemas.microsoft.com/office/powerpoint/2010/main" val="2070090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5020102010507070707" pitchFamily="18" charset="2"/>
              <a:buChar char="•"/>
            </a:pPr>
            <a:r>
              <a:rPr lang="en-US">
                <a:ea typeface="+mn-lt"/>
                <a:cs typeface="+mn-lt"/>
              </a:rPr>
              <a:t>Graphs are all around us. Real world data is often defined in terms of their connections to other things. </a:t>
            </a:r>
          </a:p>
          <a:p>
            <a:pPr marL="342900" indent="-342900">
              <a:buFont typeface="Arial" panose="05020102010507070707" pitchFamily="18" charset="2"/>
              <a:buChar char="•"/>
            </a:pPr>
            <a:r>
              <a:rPr lang="en-US">
                <a:ea typeface="+mn-lt"/>
                <a:cs typeface="+mn-lt"/>
              </a:rPr>
              <a:t>There are many problems which are naturally easier to be expressed as graphs – such as social networks, molecules etc. </a:t>
            </a:r>
          </a:p>
          <a:p>
            <a:pPr marL="342900" indent="-342900">
              <a:buFont typeface="Arial" panose="05020102010507070707" pitchFamily="18" charset="2"/>
              <a:buChar char="•"/>
            </a:pPr>
            <a:r>
              <a:rPr lang="en-US">
                <a:ea typeface="+mn-lt"/>
                <a:cs typeface="+mn-lt"/>
              </a:rPr>
              <a:t>Hence it is useful to build machine learning models for this kind of data</a:t>
            </a:r>
          </a:p>
          <a:p>
            <a:endParaRPr lang="en-US"/>
          </a:p>
          <a:p>
            <a:endParaRPr lang="en-US"/>
          </a:p>
          <a:p>
            <a:r>
              <a:rPr lang="en-US"/>
              <a:t>For molecules we want to make predictions at graph level for drug discovery etc. </a:t>
            </a:r>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3</a:t>
            </a:fld>
            <a:endParaRPr lang="en-US"/>
          </a:p>
        </p:txBody>
      </p:sp>
    </p:spTree>
    <p:extLst>
      <p:ext uri="{BB962C8B-B14F-4D97-AF65-F5344CB8AC3E}">
        <p14:creationId xmlns:p14="http://schemas.microsoft.com/office/powerpoint/2010/main" val="827014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In message passing process, first the pooling of information is done - for each node, we can pool embedding information(messages) from other nodes.</a:t>
            </a:r>
          </a:p>
          <a:p>
            <a:pPr marL="342900" indent="-342900">
              <a:lnSpc>
                <a:spcPct val="150000"/>
              </a:lnSpc>
              <a:spcBef>
                <a:spcPct val="20000"/>
              </a:spcBef>
              <a:spcAft>
                <a:spcPts val="600"/>
              </a:spcAft>
              <a:buFont typeface="Arial,Sans-Serif"/>
              <a:buChar char="•"/>
            </a:pPr>
            <a:r>
              <a:rPr lang="en-US"/>
              <a:t>All the information is then aggregated (ex: sum). There are multiple aggregation functions and we will talk about it in a separate section</a:t>
            </a:r>
          </a:p>
          <a:p>
            <a:pPr marL="342900" indent="-342900">
              <a:lnSpc>
                <a:spcPct val="150000"/>
              </a:lnSpc>
              <a:spcBef>
                <a:spcPct val="20000"/>
              </a:spcBef>
              <a:spcAft>
                <a:spcPts val="600"/>
              </a:spcAft>
              <a:buFont typeface="Arial,Sans-Serif"/>
              <a:buChar char="•"/>
            </a:pPr>
            <a:r>
              <a:rPr lang="en-US"/>
              <a:t>This aggregated information is now passed through a update function. </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22</a:t>
            </a:fld>
            <a:endParaRPr lang="en-US"/>
          </a:p>
        </p:txBody>
      </p:sp>
    </p:spTree>
    <p:extLst>
      <p:ext uri="{BB962C8B-B14F-4D97-AF65-F5344CB8AC3E}">
        <p14:creationId xmlns:p14="http://schemas.microsoft.com/office/powerpoint/2010/main" val="2772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In this example, the information of nodes is being aggregated to update the information of an edge.</a:t>
            </a:r>
          </a:p>
          <a:p>
            <a:pPr marL="342900" indent="-342900">
              <a:lnSpc>
                <a:spcPct val="150000"/>
              </a:lnSpc>
              <a:spcBef>
                <a:spcPct val="20000"/>
              </a:spcBef>
              <a:spcAft>
                <a:spcPts val="600"/>
              </a:spcAft>
              <a:buFont typeface="Arial,Sans-Serif"/>
              <a:buChar char="•"/>
            </a:pPr>
            <a:r>
              <a:rPr lang="en-US"/>
              <a:t>This updated edge information is then aggregated at each node.</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23</a:t>
            </a:fld>
            <a:endParaRPr lang="en-US"/>
          </a:p>
        </p:txBody>
      </p:sp>
    </p:spTree>
    <p:extLst>
      <p:ext uri="{BB962C8B-B14F-4D97-AF65-F5344CB8AC3E}">
        <p14:creationId xmlns:p14="http://schemas.microsoft.com/office/powerpoint/2010/main" val="2546167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The message passing in a single layer can be done in multiple ways. It can happen between nodes and edges and vice versa, and it can also happening multiple times in a single layer</a:t>
            </a:r>
          </a:p>
          <a:p>
            <a:pPr marL="342900" indent="-342900">
              <a:lnSpc>
                <a:spcPct val="150000"/>
              </a:lnSpc>
              <a:spcBef>
                <a:spcPct val="20000"/>
              </a:spcBef>
              <a:spcAft>
                <a:spcPts val="600"/>
              </a:spcAft>
              <a:buFont typeface="Arial,Sans-Serif"/>
              <a:buChar char="•"/>
            </a:pPr>
            <a:r>
              <a:rPr lang="en-US">
                <a:cs typeface="Calibri"/>
              </a:rPr>
              <a:t>The aggregation can also be done in multiple ways – it can be different for nodes and different for edges, and so on</a:t>
            </a:r>
            <a:endParaRPr lang="en-US"/>
          </a:p>
          <a:p>
            <a:pPr marL="342900" indent="-342900">
              <a:lnSpc>
                <a:spcPct val="150000"/>
              </a:lnSpc>
              <a:spcBef>
                <a:spcPct val="20000"/>
              </a:spcBef>
              <a:spcAft>
                <a:spcPts val="600"/>
              </a:spcAft>
              <a:buFont typeface="Arial,Sans-Serif"/>
              <a:buChar char="•"/>
            </a:pPr>
            <a:r>
              <a:rPr lang="en-US"/>
              <a:t>The ideal choice of ordering is still an active area of research.</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24</a:t>
            </a:fld>
            <a:endParaRPr lang="en-US"/>
          </a:p>
        </p:txBody>
      </p:sp>
    </p:spTree>
    <p:extLst>
      <p:ext uri="{BB962C8B-B14F-4D97-AF65-F5344CB8AC3E}">
        <p14:creationId xmlns:p14="http://schemas.microsoft.com/office/powerpoint/2010/main" val="43412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Message passing can also happen between global attributes and other components of the graph.</a:t>
            </a:r>
          </a:p>
          <a:p>
            <a:pPr marL="342900" indent="-342900">
              <a:lnSpc>
                <a:spcPct val="150000"/>
              </a:lnSpc>
              <a:spcBef>
                <a:spcPct val="20000"/>
              </a:spcBef>
              <a:spcAft>
                <a:spcPts val="600"/>
              </a:spcAft>
              <a:buFont typeface="Arial,Sans-Serif"/>
              <a:buChar char="•"/>
            </a:pPr>
            <a:r>
              <a:rPr lang="en-US"/>
              <a:t>This is especially useful when we want to connect nodes which are far apart from each other - one way is to run message passing multiple times, but that might not be enough.</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25</a:t>
            </a:fld>
            <a:endParaRPr lang="en-US"/>
          </a:p>
        </p:txBody>
      </p:sp>
    </p:spTree>
    <p:extLst>
      <p:ext uri="{BB962C8B-B14F-4D97-AF65-F5344CB8AC3E}">
        <p14:creationId xmlns:p14="http://schemas.microsoft.com/office/powerpoint/2010/main" val="3347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Overall, we can use information from nodes, edges, global representations to update node information (also edge and global).</a:t>
            </a:r>
          </a:p>
          <a:p>
            <a:pPr marL="342900" indent="-342900">
              <a:lnSpc>
                <a:spcPct val="150000"/>
              </a:lnSpc>
              <a:spcBef>
                <a:spcPct val="20000"/>
              </a:spcBef>
              <a:spcAft>
                <a:spcPts val="600"/>
              </a:spcAft>
              <a:buFont typeface="Arial,Sans-Serif"/>
              <a:buChar char="•"/>
            </a:pPr>
            <a:r>
              <a:rPr lang="en-US"/>
              <a:t>Selecting which information to use for message passing is a design choice based on the task.</a:t>
            </a:r>
          </a:p>
          <a:p>
            <a:pPr marL="342900" indent="-342900">
              <a:lnSpc>
                <a:spcPct val="150000"/>
              </a:lnSpc>
              <a:spcBef>
                <a:spcPct val="20000"/>
              </a:spcBef>
              <a:spcAft>
                <a:spcPts val="600"/>
              </a:spcAft>
              <a:buFont typeface="Arial,Sans-Serif"/>
              <a:buChar char="•"/>
            </a:pPr>
            <a:r>
              <a:rPr lang="en-US"/>
              <a:t>We can also use different aggregation functions in different layers or between different entities based on the application and use case</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26</a:t>
            </a:fld>
            <a:endParaRPr lang="en-US"/>
          </a:p>
        </p:txBody>
      </p:sp>
    </p:spTree>
    <p:extLst>
      <p:ext uri="{BB962C8B-B14F-4D97-AF65-F5344CB8AC3E}">
        <p14:creationId xmlns:p14="http://schemas.microsoft.com/office/powerpoint/2010/main" val="2195404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just see the whole process in one go. </a:t>
            </a:r>
          </a:p>
          <a:p>
            <a:endParaRPr lang="en-US">
              <a:cs typeface="Calibri"/>
            </a:endParaRPr>
          </a:p>
          <a:p>
            <a:r>
              <a:rPr lang="en-US">
                <a:cs typeface="Calibri"/>
              </a:rPr>
              <a:t>We start with data, convert it to a graph with features.</a:t>
            </a:r>
          </a:p>
          <a:p>
            <a:r>
              <a:rPr lang="en-US">
                <a:cs typeface="Calibri"/>
              </a:rPr>
              <a:t>Then we apply the multiple layers of the GNN where each layer does message passing and update</a:t>
            </a:r>
          </a:p>
          <a:p>
            <a:r>
              <a:rPr lang="en-US">
                <a:cs typeface="Calibri"/>
              </a:rPr>
              <a:t>Then after all the layers have been applied, we use a different network to make predictions</a:t>
            </a:r>
          </a:p>
        </p:txBody>
      </p:sp>
      <p:sp>
        <p:nvSpPr>
          <p:cNvPr id="4" name="Slide Number Placeholder 3"/>
          <p:cNvSpPr>
            <a:spLocks noGrp="1"/>
          </p:cNvSpPr>
          <p:nvPr>
            <p:ph type="sldNum" sz="quarter" idx="5"/>
          </p:nvPr>
        </p:nvSpPr>
        <p:spPr/>
        <p:txBody>
          <a:bodyPr/>
          <a:lstStyle/>
          <a:p>
            <a:fld id="{BEC7EEA1-AB68-43F7-9A8D-E189530E1F54}" type="slidenum">
              <a:rPr lang="en-US" smtClean="0"/>
              <a:t>27</a:t>
            </a:fld>
            <a:endParaRPr lang="en-US"/>
          </a:p>
        </p:txBody>
      </p:sp>
    </p:spTree>
    <p:extLst>
      <p:ext uri="{BB962C8B-B14F-4D97-AF65-F5344CB8AC3E}">
        <p14:creationId xmlns:p14="http://schemas.microsoft.com/office/powerpoint/2010/main" val="2064382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A citation network among papers. </a:t>
            </a:r>
          </a:p>
          <a:p>
            <a:pPr marL="342900" indent="-342900">
              <a:lnSpc>
                <a:spcPct val="150000"/>
              </a:lnSpc>
              <a:spcBef>
                <a:spcPct val="20000"/>
              </a:spcBef>
              <a:spcAft>
                <a:spcPts val="600"/>
              </a:spcAft>
              <a:buFont typeface="Arial,Sans-Serif"/>
              <a:buChar char="•"/>
            </a:pPr>
            <a:r>
              <a:rPr lang="en-US"/>
              <a:t>The Cora consists of 2708 scientific publications with links between each other representing the citation of one paper by another. </a:t>
            </a:r>
            <a:endParaRPr lang="en-US">
              <a:cs typeface="Calibri"/>
            </a:endParaRPr>
          </a:p>
          <a:p>
            <a:pPr marL="342900" indent="-342900">
              <a:lnSpc>
                <a:spcPct val="150000"/>
              </a:lnSpc>
              <a:spcBef>
                <a:spcPct val="20000"/>
              </a:spcBef>
              <a:spcAft>
                <a:spcPts val="600"/>
              </a:spcAft>
              <a:buFont typeface="Arial,Sans-Serif"/>
              <a:buChar char="•"/>
            </a:pPr>
            <a:r>
              <a:rPr lang="en-US"/>
              <a:t>The task is to classify each publication into one of seven classes. </a:t>
            </a:r>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29</a:t>
            </a:fld>
            <a:endParaRPr lang="en-US"/>
          </a:p>
        </p:txBody>
      </p:sp>
    </p:spTree>
    <p:extLst>
      <p:ext uri="{BB962C8B-B14F-4D97-AF65-F5344CB8AC3E}">
        <p14:creationId xmlns:p14="http://schemas.microsoft.com/office/powerpoint/2010/main" val="193635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Each publication is represented by a bag-of-words vector. This implies that we have a vector of 1433 elements for each publication, where a 1 at feature </a:t>
            </a:r>
            <a:r>
              <a:rPr lang="en-US" err="1"/>
              <a:t>i</a:t>
            </a:r>
            <a:r>
              <a:rPr lang="en-US"/>
              <a:t> indicates that the </a:t>
            </a:r>
            <a:r>
              <a:rPr lang="en-US" err="1"/>
              <a:t>i-th</a:t>
            </a:r>
            <a:r>
              <a:rPr lang="en-US"/>
              <a:t> word of a pre-defined dictionary is in the article.</a:t>
            </a:r>
          </a:p>
          <a:p>
            <a:pPr marL="342900" indent="-342900">
              <a:lnSpc>
                <a:spcPct val="150000"/>
              </a:lnSpc>
              <a:spcBef>
                <a:spcPct val="20000"/>
              </a:spcBef>
              <a:spcAft>
                <a:spcPts val="600"/>
              </a:spcAft>
              <a:buFont typeface="Arial,Sans-Serif"/>
              <a:buChar char="•"/>
            </a:pPr>
            <a:r>
              <a:rPr lang="en-US"/>
              <a:t> Binary bag-of-words representations are commonly used when we need very simple encodings.</a:t>
            </a:r>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30</a:t>
            </a:fld>
            <a:endParaRPr lang="en-US"/>
          </a:p>
        </p:txBody>
      </p:sp>
    </p:spTree>
    <p:extLst>
      <p:ext uri="{BB962C8B-B14F-4D97-AF65-F5344CB8AC3E}">
        <p14:creationId xmlns:p14="http://schemas.microsoft.com/office/powerpoint/2010/main" val="3532644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ct val="20000"/>
              </a:spcBef>
              <a:spcAft>
                <a:spcPts val="600"/>
              </a:spcAft>
            </a:pPr>
            <a:r>
              <a:rPr lang="en-US"/>
              <a:t>Here we can see that increasing the number of parameters (either by increasing the number of GNN layers or higher feature dimensions etc.), the performance does improve. (Each dot represents a different model with different choice of parameters , so 2 models may have the number of parameters but have very different performance based on the how the parameters are being used – by adding more layers or by having a higher dimensional feature representation etc.) </a:t>
            </a:r>
          </a:p>
          <a:p>
            <a:pPr>
              <a:lnSpc>
                <a:spcPct val="150000"/>
              </a:lnSpc>
              <a:spcBef>
                <a:spcPct val="20000"/>
              </a:spcBef>
              <a:spcAft>
                <a:spcPts val="600"/>
              </a:spcAft>
            </a:pPr>
            <a:r>
              <a:rPr lang="en-US"/>
              <a:t>But it is also evident that just increasing the parameters doesn’t always increase the performance (large number of points have low performance with high parameters) </a:t>
            </a:r>
          </a:p>
          <a:p>
            <a:pPr>
              <a:lnSpc>
                <a:spcPct val="150000"/>
              </a:lnSpc>
              <a:spcBef>
                <a:spcPct val="20000"/>
              </a:spcBef>
              <a:spcAft>
                <a:spcPts val="600"/>
              </a:spcAft>
            </a:pPr>
            <a:r>
              <a:rPr lang="en-US"/>
              <a:t>Hence, it matters how and what parameters we are modifying in our network which affects the results </a:t>
            </a:r>
          </a:p>
          <a:p>
            <a:pPr>
              <a:lnSpc>
                <a:spcPct val="150000"/>
              </a:lnSpc>
              <a:spcBef>
                <a:spcPct val="20000"/>
              </a:spcBef>
              <a:spcAft>
                <a:spcPts val="600"/>
              </a:spcAft>
            </a:pPr>
            <a:r>
              <a:rPr lang="en-US"/>
              <a:t>From next slide, we will go into how different kinds of parameter changes affect the performance </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31</a:t>
            </a:fld>
            <a:endParaRPr lang="en-US"/>
          </a:p>
        </p:txBody>
      </p:sp>
    </p:spTree>
    <p:extLst>
      <p:ext uri="{BB962C8B-B14F-4D97-AF65-F5344CB8AC3E}">
        <p14:creationId xmlns:p14="http://schemas.microsoft.com/office/powerpoint/2010/main" val="110206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ct val="20000"/>
              </a:spcBef>
              <a:spcAft>
                <a:spcPts val="600"/>
              </a:spcAft>
            </a:pPr>
            <a:r>
              <a:rPr lang="en-US"/>
              <a:t>The first hyperparameter we look at is the feature dimensions – of nodes, edges and global features </a:t>
            </a:r>
          </a:p>
          <a:p>
            <a:pPr>
              <a:lnSpc>
                <a:spcPct val="150000"/>
              </a:lnSpc>
              <a:spcBef>
                <a:spcPct val="20000"/>
              </a:spcBef>
              <a:spcAft>
                <a:spcPts val="600"/>
              </a:spcAft>
            </a:pPr>
            <a:r>
              <a:rPr lang="en-US"/>
              <a:t>We can see from the graph that increasing the feature size from 2 to 10 generally increases the mean performance but does not help too much when increased to 32 or 64.  </a:t>
            </a:r>
            <a:endParaRPr lang="en-US">
              <a:cs typeface="Calibri"/>
            </a:endParaRPr>
          </a:p>
          <a:p>
            <a:pPr>
              <a:lnSpc>
                <a:spcPct val="150000"/>
              </a:lnSpc>
              <a:spcBef>
                <a:spcPct val="20000"/>
              </a:spcBef>
              <a:spcAft>
                <a:spcPts val="600"/>
              </a:spcAft>
            </a:pPr>
            <a:r>
              <a:rPr lang="en-US"/>
              <a:t>This implies that the size 8 is enough for capturing the information and increasing beyond that doesn’t yield the same benefit as going from 2 to 8</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32</a:t>
            </a:fld>
            <a:endParaRPr lang="en-US"/>
          </a:p>
        </p:txBody>
      </p:sp>
    </p:spTree>
    <p:extLst>
      <p:ext uri="{BB962C8B-B14F-4D97-AF65-F5344CB8AC3E}">
        <p14:creationId xmlns:p14="http://schemas.microsoft.com/office/powerpoint/2010/main" val="297155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Each graph is made up of Nodes and edges. Edges represent the relation between the nodes and nodes generally correspond to some entity in the world</a:t>
            </a:r>
          </a:p>
        </p:txBody>
      </p:sp>
      <p:sp>
        <p:nvSpPr>
          <p:cNvPr id="4" name="Slide Number Placeholder 3"/>
          <p:cNvSpPr>
            <a:spLocks noGrp="1"/>
          </p:cNvSpPr>
          <p:nvPr>
            <p:ph type="sldNum" sz="quarter" idx="5"/>
          </p:nvPr>
        </p:nvSpPr>
        <p:spPr/>
        <p:txBody>
          <a:bodyPr/>
          <a:lstStyle/>
          <a:p>
            <a:fld id="{BEC7EEA1-AB68-43F7-9A8D-E189530E1F54}" type="slidenum">
              <a:rPr lang="en-US" smtClean="0"/>
              <a:t>4</a:t>
            </a:fld>
            <a:endParaRPr lang="en-US"/>
          </a:p>
        </p:txBody>
      </p:sp>
    </p:spTree>
    <p:extLst>
      <p:ext uri="{BB962C8B-B14F-4D97-AF65-F5344CB8AC3E}">
        <p14:creationId xmlns:p14="http://schemas.microsoft.com/office/powerpoint/2010/main" val="2442373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ct val="20000"/>
              </a:spcBef>
              <a:spcAft>
                <a:spcPts val="600"/>
              </a:spcAft>
            </a:pPr>
            <a:r>
              <a:rPr lang="en-US"/>
              <a:t>The next hyperparameter we look at is the number of layers in the graph neural network. </a:t>
            </a:r>
          </a:p>
          <a:p>
            <a:pPr>
              <a:lnSpc>
                <a:spcPct val="150000"/>
              </a:lnSpc>
              <a:spcBef>
                <a:spcPct val="20000"/>
              </a:spcBef>
              <a:spcAft>
                <a:spcPts val="600"/>
              </a:spcAft>
            </a:pPr>
            <a:r>
              <a:rPr lang="en-US"/>
              <a:t>We can see from the graph that increasing the number of layers  from 1 to 2 increases the mean performance  but decreases it further – this is due to the model overfitting when there are too many layers</a:t>
            </a:r>
            <a:endParaRPr lang="en-US">
              <a:cs typeface="Calibri"/>
            </a:endParaRPr>
          </a:p>
          <a:p>
            <a:pPr>
              <a:lnSpc>
                <a:spcPct val="150000"/>
              </a:lnSpc>
              <a:spcBef>
                <a:spcPct val="20000"/>
              </a:spcBef>
              <a:spcAft>
                <a:spcPts val="600"/>
              </a:spcAft>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33</a:t>
            </a:fld>
            <a:endParaRPr lang="en-US"/>
          </a:p>
        </p:txBody>
      </p:sp>
    </p:spTree>
    <p:extLst>
      <p:ext uri="{BB962C8B-B14F-4D97-AF65-F5344CB8AC3E}">
        <p14:creationId xmlns:p14="http://schemas.microsoft.com/office/powerpoint/2010/main" val="1893522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ct val="20000"/>
              </a:spcBef>
              <a:spcAft>
                <a:spcPts val="600"/>
              </a:spcAft>
            </a:pPr>
            <a:r>
              <a:rPr lang="en-US"/>
              <a:t>The next hyperparameter we look at is the type of aggregation – we have multiple choices and here we see the difference between 3 of them.  </a:t>
            </a:r>
          </a:p>
          <a:p>
            <a:pPr>
              <a:lnSpc>
                <a:spcPct val="150000"/>
              </a:lnSpc>
              <a:spcBef>
                <a:spcPct val="20000"/>
              </a:spcBef>
              <a:spcAft>
                <a:spcPts val="600"/>
              </a:spcAft>
            </a:pPr>
            <a:r>
              <a:rPr lang="en-US"/>
              <a:t>We can see from the graph that Add has an advantage over the other methods. One point to remember here is that this is only for the given problem at hand and it might be different for different problems/datasets </a:t>
            </a:r>
            <a:endParaRPr lang="en-US">
              <a:cs typeface="Calibri"/>
            </a:endParaRPr>
          </a:p>
          <a:p>
            <a:pPr>
              <a:lnSpc>
                <a:spcPct val="150000"/>
              </a:lnSpc>
              <a:spcBef>
                <a:spcPct val="20000"/>
              </a:spcBef>
              <a:spcAft>
                <a:spcPts val="600"/>
              </a:spcAft>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34</a:t>
            </a:fld>
            <a:endParaRPr lang="en-US"/>
          </a:p>
        </p:txBody>
      </p:sp>
    </p:spTree>
    <p:extLst>
      <p:ext uri="{BB962C8B-B14F-4D97-AF65-F5344CB8AC3E}">
        <p14:creationId xmlns:p14="http://schemas.microsoft.com/office/powerpoint/2010/main" val="1205323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ct val="20000"/>
              </a:spcBef>
              <a:spcAft>
                <a:spcPts val="600"/>
              </a:spcAft>
            </a:pPr>
            <a:r>
              <a:rPr lang="en-US"/>
              <a:t>For the given problem, we see the following trends : </a:t>
            </a:r>
          </a:p>
          <a:p>
            <a:pPr>
              <a:lnSpc>
                <a:spcPct val="150000"/>
              </a:lnSpc>
              <a:spcBef>
                <a:spcPct val="20000"/>
              </a:spcBef>
              <a:spcAft>
                <a:spcPts val="600"/>
              </a:spcAft>
            </a:pPr>
            <a:r>
              <a:rPr lang="en-US"/>
              <a:t> </a:t>
            </a:r>
            <a:endParaRPr lang="en-US">
              <a:cs typeface="Calibri"/>
            </a:endParaRPr>
          </a:p>
          <a:p>
            <a:pPr lvl="1">
              <a:lnSpc>
                <a:spcPct val="150000"/>
              </a:lnSpc>
              <a:spcBef>
                <a:spcPct val="20000"/>
              </a:spcBef>
              <a:spcAft>
                <a:spcPts val="600"/>
              </a:spcAft>
              <a:buChar char="•"/>
            </a:pPr>
            <a:r>
              <a:rPr lang="en-US"/>
              <a:t>Higher parameters does not necessarily mean better performance, it's how the parameters are used as part of the GNN structure that are more important </a:t>
            </a:r>
            <a:endParaRPr lang="en-US">
              <a:cs typeface="Calibri"/>
            </a:endParaRPr>
          </a:p>
          <a:p>
            <a:pPr lvl="1">
              <a:lnSpc>
                <a:spcPct val="150000"/>
              </a:lnSpc>
              <a:spcBef>
                <a:spcPct val="20000"/>
              </a:spcBef>
              <a:spcAft>
                <a:spcPts val="600"/>
              </a:spcAft>
              <a:buChar char="•"/>
            </a:pPr>
            <a:r>
              <a:rPr lang="en-US"/>
              <a:t>Increasing dimensions of the feature vectors representing the nodes, edges etc. is helps to a certain extent and doesn't improve performance beyond a certain point </a:t>
            </a:r>
            <a:endParaRPr lang="en-US">
              <a:cs typeface="Calibri"/>
            </a:endParaRPr>
          </a:p>
          <a:p>
            <a:pPr lvl="1">
              <a:lnSpc>
                <a:spcPct val="150000"/>
              </a:lnSpc>
              <a:spcBef>
                <a:spcPct val="20000"/>
              </a:spcBef>
              <a:spcAft>
                <a:spcPts val="600"/>
              </a:spcAft>
              <a:buChar char="•"/>
            </a:pPr>
            <a:r>
              <a:rPr lang="en-US"/>
              <a:t>The choice of the aggregation function did not affect the performance too much in this case but as we will see in the case of a different problem (under GNNs for chemistry), the choice of the aggregation function will make a big difference </a:t>
            </a:r>
            <a:endParaRPr lang="en-US">
              <a:cs typeface="Calibri"/>
            </a:endParaRPr>
          </a:p>
          <a:p>
            <a:pPr marL="323850" lvl="1">
              <a:lnSpc>
                <a:spcPct val="150000"/>
              </a:lnSpc>
              <a:spcBef>
                <a:spcPct val="20000"/>
              </a:spcBef>
              <a:spcAft>
                <a:spcPts val="600"/>
              </a:spcAft>
            </a:pPr>
            <a:endParaRPr lang="en-US"/>
          </a:p>
          <a:p>
            <a:pPr>
              <a:lnSpc>
                <a:spcPct val="150000"/>
              </a:lnSpc>
              <a:spcBef>
                <a:spcPct val="20000"/>
              </a:spcBef>
              <a:spcAft>
                <a:spcPts val="600"/>
              </a:spcAft>
            </a:pPr>
            <a:r>
              <a:rPr lang="en-US"/>
              <a:t>Overall, the choice of the hyperparameters and the design of the network and what works best is very problem specific. But we can say that higher message passing helps improve performance so if the entities and relations in the graph are chosen well, GNNs are a good way to process and learn from that graph representation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35</a:t>
            </a:fld>
            <a:endParaRPr lang="en-US"/>
          </a:p>
        </p:txBody>
      </p:sp>
    </p:spTree>
    <p:extLst>
      <p:ext uri="{BB962C8B-B14F-4D97-AF65-F5344CB8AC3E}">
        <p14:creationId xmlns:p14="http://schemas.microsoft.com/office/powerpoint/2010/main" val="68987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1febaf05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1febaf05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59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1febaf05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1febaf05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How are GNNs trained?</a:t>
            </a:r>
          </a:p>
          <a:p>
            <a:endParaRPr lang="en-US">
              <a:cs typeface="Calibri"/>
            </a:endParaRPr>
          </a:p>
          <a:p>
            <a:r>
              <a:rPr lang="en-US">
                <a:cs typeface="Calibri"/>
              </a:rPr>
              <a:t>Given a prediction task using a GNN architecture like current one, the components of the network that trainable are the embedding blocks and the prediction layer highlighted in green.</a:t>
            </a:r>
          </a:p>
        </p:txBody>
      </p:sp>
    </p:spTree>
    <p:extLst>
      <p:ext uri="{BB962C8B-B14F-4D97-AF65-F5344CB8AC3E}">
        <p14:creationId xmlns:p14="http://schemas.microsoft.com/office/powerpoint/2010/main" val="1661757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1febaf05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1febaf05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The training process is similar to that of regular neural networks trained via gradient descent to minimize some loss function.</a:t>
            </a:r>
          </a:p>
          <a:p>
            <a:endParaRPr lang="en-US">
              <a:cs typeface="Calibri"/>
            </a:endParaRPr>
          </a:p>
          <a:p>
            <a:r>
              <a:rPr lang="en-US">
                <a:cs typeface="Calibri"/>
              </a:rPr>
              <a:t>Depending on whether the task is a regression or a classification, the loss function can either be the mean squared error (MSE), the cross entropy (CE) loss or any other loss function.</a:t>
            </a:r>
          </a:p>
          <a:p>
            <a:endParaRPr lang="en-US">
              <a:cs typeface="Calibri"/>
            </a:endParaRPr>
          </a:p>
          <a:p>
            <a:r>
              <a:rPr lang="en-US">
                <a:cs typeface="Calibri"/>
              </a:rPr>
              <a:t>We define the </a:t>
            </a:r>
            <a:r>
              <a:rPr lang="en-US"/>
              <a:t>mean squared error (MSE) and the cross entropy (CE) loss in the next slide since they are the most commonly used losses in machine learning</a:t>
            </a:r>
            <a:endParaRPr lang="en-US">
              <a:cs typeface="Calibri"/>
            </a:endParaRPr>
          </a:p>
        </p:txBody>
      </p:sp>
    </p:spTree>
    <p:extLst>
      <p:ext uri="{BB962C8B-B14F-4D97-AF65-F5344CB8AC3E}">
        <p14:creationId xmlns:p14="http://schemas.microsoft.com/office/powerpoint/2010/main" val="16762208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1febaf05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1febaf05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435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1febaf05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1febaf05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Once the error between model prediction on the true value are calculated using  a loss function such as those introduced in the previous slide, the network can be trained by:</a:t>
            </a:r>
          </a:p>
          <a:p>
            <a:endParaRPr lang="en-US">
              <a:cs typeface="Calibri"/>
            </a:endParaRPr>
          </a:p>
          <a:p>
            <a:r>
              <a:rPr lang="en-US">
                <a:cs typeface="Calibri"/>
              </a:rPr>
              <a:t>- computing the gradient of the loss w.r.t the parameters </a:t>
            </a:r>
            <a:r>
              <a:rPr lang="en-US"/>
              <a:t>via backpropagation,</a:t>
            </a:r>
            <a:endParaRPr lang="en-US">
              <a:cs typeface="Calibri"/>
            </a:endParaRPr>
          </a:p>
          <a:p>
            <a:r>
              <a:rPr lang="en-US">
                <a:cs typeface="Calibri"/>
              </a:rPr>
              <a:t>- updating the parameters via stochastic gradient descent.</a:t>
            </a:r>
          </a:p>
        </p:txBody>
      </p:sp>
    </p:spTree>
    <p:extLst>
      <p:ext uri="{BB962C8B-B14F-4D97-AF65-F5344CB8AC3E}">
        <p14:creationId xmlns:p14="http://schemas.microsoft.com/office/powerpoint/2010/main" val="1883427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41</a:t>
            </a:fld>
            <a:endParaRPr lang="en-US"/>
          </a:p>
        </p:txBody>
      </p:sp>
    </p:spTree>
    <p:extLst>
      <p:ext uri="{BB962C8B-B14F-4D97-AF65-F5344CB8AC3E}">
        <p14:creationId xmlns:p14="http://schemas.microsoft.com/office/powerpoint/2010/main" val="2420906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mentioned earlier, some data can be naturally represented as graphs. Chemical compounds are perfect example of this. Atoms can be represented as nodes and bonds can be represented as edges. </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42</a:t>
            </a:fld>
            <a:endParaRPr lang="en-US"/>
          </a:p>
        </p:txBody>
      </p:sp>
    </p:spTree>
    <p:extLst>
      <p:ext uri="{BB962C8B-B14F-4D97-AF65-F5344CB8AC3E}">
        <p14:creationId xmlns:p14="http://schemas.microsoft.com/office/powerpoint/2010/main" val="3902658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More Examples of graphs in real world and their representations as adjacency matrices</a:t>
            </a:r>
          </a:p>
        </p:txBody>
      </p:sp>
      <p:sp>
        <p:nvSpPr>
          <p:cNvPr id="4" name="Slide Number Placeholder 3"/>
          <p:cNvSpPr>
            <a:spLocks noGrp="1"/>
          </p:cNvSpPr>
          <p:nvPr>
            <p:ph type="sldNum" sz="quarter" idx="5"/>
          </p:nvPr>
        </p:nvSpPr>
        <p:spPr/>
        <p:txBody>
          <a:bodyPr/>
          <a:lstStyle/>
          <a:p>
            <a:fld id="{BEC7EEA1-AB68-43F7-9A8D-E189530E1F54}" type="slidenum">
              <a:rPr lang="en-US" smtClean="0"/>
              <a:t>5</a:t>
            </a:fld>
            <a:endParaRPr lang="en-US"/>
          </a:p>
        </p:txBody>
      </p:sp>
    </p:spTree>
    <p:extLst>
      <p:ext uri="{BB962C8B-B14F-4D97-AF65-F5344CB8AC3E}">
        <p14:creationId xmlns:p14="http://schemas.microsoft.com/office/powerpoint/2010/main" val="7148906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Example of molecule represented as graph</a:t>
            </a:r>
          </a:p>
        </p:txBody>
      </p:sp>
      <p:sp>
        <p:nvSpPr>
          <p:cNvPr id="4" name="Slide Number Placeholder 3"/>
          <p:cNvSpPr>
            <a:spLocks noGrp="1"/>
          </p:cNvSpPr>
          <p:nvPr>
            <p:ph type="sldNum" sz="quarter" idx="5"/>
          </p:nvPr>
        </p:nvSpPr>
        <p:spPr/>
        <p:txBody>
          <a:bodyPr/>
          <a:lstStyle/>
          <a:p>
            <a:fld id="{BEC7EEA1-AB68-43F7-9A8D-E189530E1F54}" type="slidenum">
              <a:rPr lang="en-US" smtClean="0"/>
              <a:t>43</a:t>
            </a:fld>
            <a:endParaRPr lang="en-US"/>
          </a:p>
        </p:txBody>
      </p:sp>
    </p:spTree>
    <p:extLst>
      <p:ext uri="{BB962C8B-B14F-4D97-AF65-F5344CB8AC3E}">
        <p14:creationId xmlns:p14="http://schemas.microsoft.com/office/powerpoint/2010/main" val="1938177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Another example of molecule as a graph. </a:t>
            </a:r>
          </a:p>
        </p:txBody>
      </p:sp>
      <p:sp>
        <p:nvSpPr>
          <p:cNvPr id="4" name="Slide Number Placeholder 3"/>
          <p:cNvSpPr>
            <a:spLocks noGrp="1"/>
          </p:cNvSpPr>
          <p:nvPr>
            <p:ph type="sldNum" sz="quarter" idx="5"/>
          </p:nvPr>
        </p:nvSpPr>
        <p:spPr/>
        <p:txBody>
          <a:bodyPr/>
          <a:lstStyle/>
          <a:p>
            <a:fld id="{BEC7EEA1-AB68-43F7-9A8D-E189530E1F54}" type="slidenum">
              <a:rPr lang="en-US" smtClean="0"/>
              <a:t>44</a:t>
            </a:fld>
            <a:endParaRPr lang="en-US"/>
          </a:p>
        </p:txBody>
      </p:sp>
    </p:spTree>
    <p:extLst>
      <p:ext uri="{BB962C8B-B14F-4D97-AF65-F5344CB8AC3E}">
        <p14:creationId xmlns:p14="http://schemas.microsoft.com/office/powerpoint/2010/main" val="2923588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present a more concrete example of when it makes sense to work with graph. Metal organic frameworks are nano-porous materials. They are build through linkers and clusters. They have a building block called unit cell that is repeated multiple times in space to construct the whole structure. </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45</a:t>
            </a:fld>
            <a:endParaRPr lang="en-US"/>
          </a:p>
        </p:txBody>
      </p:sp>
    </p:spTree>
    <p:extLst>
      <p:ext uri="{BB962C8B-B14F-4D97-AF65-F5344CB8AC3E}">
        <p14:creationId xmlns:p14="http://schemas.microsoft.com/office/powerpoint/2010/main" val="1680291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MOFs have pores and channels. That help them to adsorb gas. </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46</a:t>
            </a:fld>
            <a:endParaRPr lang="en-US"/>
          </a:p>
        </p:txBody>
      </p:sp>
    </p:spTree>
    <p:extLst>
      <p:ext uri="{BB962C8B-B14F-4D97-AF65-F5344CB8AC3E}">
        <p14:creationId xmlns:p14="http://schemas.microsoft.com/office/powerpoint/2010/main" val="750434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adsorption properties of MOFs depend on the size and the shape of the pores and channels. The objective is to process a unit cell to predict these properties. However, there is no canonical form/view of the unit cell. For example, the cube in the figure above can be placed anywhere in the space and that would be the unit cell. </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47</a:t>
            </a:fld>
            <a:endParaRPr lang="en-US"/>
          </a:p>
        </p:txBody>
      </p:sp>
    </p:spTree>
    <p:extLst>
      <p:ext uri="{BB962C8B-B14F-4D97-AF65-F5344CB8AC3E}">
        <p14:creationId xmlns:p14="http://schemas.microsoft.com/office/powerpoint/2010/main" val="3857243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and B are the unit cell of the same structure; however they appear significantly different from each other. If we use graphs to represent MOFs, all of these issues can be side stepped. Note that graph of the unit cell will have boundry edges where they will wrap around. </a:t>
            </a:r>
          </a:p>
        </p:txBody>
      </p:sp>
      <p:sp>
        <p:nvSpPr>
          <p:cNvPr id="4" name="Slide Number Placeholder 3"/>
          <p:cNvSpPr>
            <a:spLocks noGrp="1"/>
          </p:cNvSpPr>
          <p:nvPr>
            <p:ph type="sldNum" sz="quarter" idx="5"/>
          </p:nvPr>
        </p:nvSpPr>
        <p:spPr/>
        <p:txBody>
          <a:bodyPr/>
          <a:lstStyle/>
          <a:p>
            <a:fld id="{BEC7EEA1-AB68-43F7-9A8D-E189530E1F54}" type="slidenum">
              <a:rPr lang="en-US" smtClean="0"/>
              <a:t>48</a:t>
            </a:fld>
            <a:endParaRPr lang="en-US"/>
          </a:p>
        </p:txBody>
      </p:sp>
    </p:spTree>
    <p:extLst>
      <p:ext uri="{BB962C8B-B14F-4D97-AF65-F5344CB8AC3E}">
        <p14:creationId xmlns:p14="http://schemas.microsoft.com/office/powerpoint/2010/main" val="4230916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chemistry domain, graphs can have node level, edge level, or graph level prediction.  GNNs are being used for fast screening of chemical compounds for drug discovery. GNNs can process a large search space of chemical compounds and identify promising candidates. Experimental synthesis (a long and expensive process) can then identify the final compounds. Research are also trying to generate new graphs with desirable properties. The biggest challenge in the chemistry domain is to generate graph that are chemically valid.  </a:t>
            </a:r>
            <a:r>
              <a:rPr lang="en-US" err="1">
                <a:cs typeface="Calibri"/>
              </a:rPr>
              <a:t>Explainabilty</a:t>
            </a:r>
            <a:r>
              <a:rPr lang="en-US">
                <a:cs typeface="Calibri"/>
              </a:rPr>
              <a:t> is also getting significantly attention. Researchers are interested in identifying the substructures that are important for making predictions. </a:t>
            </a:r>
          </a:p>
        </p:txBody>
      </p:sp>
      <p:sp>
        <p:nvSpPr>
          <p:cNvPr id="4" name="Slide Number Placeholder 3"/>
          <p:cNvSpPr>
            <a:spLocks noGrp="1"/>
          </p:cNvSpPr>
          <p:nvPr>
            <p:ph type="sldNum" sz="quarter" idx="5"/>
          </p:nvPr>
        </p:nvSpPr>
        <p:spPr/>
        <p:txBody>
          <a:bodyPr/>
          <a:lstStyle/>
          <a:p>
            <a:fld id="{BEC7EEA1-AB68-43F7-9A8D-E189530E1F54}" type="slidenum">
              <a:rPr lang="en-US" smtClean="0"/>
              <a:t>49</a:t>
            </a:fld>
            <a:endParaRPr lang="en-US"/>
          </a:p>
        </p:txBody>
      </p:sp>
    </p:spTree>
    <p:extLst>
      <p:ext uri="{BB962C8B-B14F-4D97-AF65-F5344CB8AC3E}">
        <p14:creationId xmlns:p14="http://schemas.microsoft.com/office/powerpoint/2010/main" val="1265329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Features can be associated with the nodes as well as edges.  In some instance, features are also associate with the graph it self and act as global feature vector. </a:t>
            </a:r>
          </a:p>
        </p:txBody>
      </p:sp>
      <p:sp>
        <p:nvSpPr>
          <p:cNvPr id="4" name="Slide Number Placeholder 3"/>
          <p:cNvSpPr>
            <a:spLocks noGrp="1"/>
          </p:cNvSpPr>
          <p:nvPr>
            <p:ph type="sldNum" sz="quarter" idx="5"/>
          </p:nvPr>
        </p:nvSpPr>
        <p:spPr/>
        <p:txBody>
          <a:bodyPr/>
          <a:lstStyle/>
          <a:p>
            <a:fld id="{BEC7EEA1-AB68-43F7-9A8D-E189530E1F54}" type="slidenum">
              <a:rPr lang="en-US" smtClean="0"/>
              <a:t>50</a:t>
            </a:fld>
            <a:endParaRPr lang="en-US"/>
          </a:p>
        </p:txBody>
      </p:sp>
    </p:spTree>
    <p:extLst>
      <p:ext uri="{BB962C8B-B14F-4D97-AF65-F5344CB8AC3E}">
        <p14:creationId xmlns:p14="http://schemas.microsoft.com/office/powerpoint/2010/main" val="11764486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talk about an aspect of GNNS in chemistry domain that is different but significantly important. As we mentioned earlier, MOFs are made by linkers and clusters and have pores and channels. These pores and channels allow MOFs to adsorb some gases. For example MOFs are being used to adsorb CO2. When making predictions about these properties GNNs should be able to differentiate Graphs with different shapes. </a:t>
            </a:r>
          </a:p>
        </p:txBody>
      </p:sp>
      <p:sp>
        <p:nvSpPr>
          <p:cNvPr id="4" name="Slide Number Placeholder 3"/>
          <p:cNvSpPr>
            <a:spLocks noGrp="1"/>
          </p:cNvSpPr>
          <p:nvPr>
            <p:ph type="sldNum" sz="quarter" idx="5"/>
          </p:nvPr>
        </p:nvSpPr>
        <p:spPr/>
        <p:txBody>
          <a:bodyPr/>
          <a:lstStyle/>
          <a:p>
            <a:fld id="{BEC7EEA1-AB68-43F7-9A8D-E189530E1F54}" type="slidenum">
              <a:rPr lang="en-US" smtClean="0"/>
              <a:t>51</a:t>
            </a:fld>
            <a:endParaRPr lang="en-US"/>
          </a:p>
        </p:txBody>
      </p:sp>
    </p:spTree>
    <p:extLst>
      <p:ext uri="{BB962C8B-B14F-4D97-AF65-F5344CB8AC3E}">
        <p14:creationId xmlns:p14="http://schemas.microsoft.com/office/powerpoint/2010/main" val="452571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However, normal GNNs will not be able to differentiate between these two graphs. Both of them have the same connectivity information. However, they  have different shapes. </a:t>
            </a:r>
          </a:p>
        </p:txBody>
      </p:sp>
      <p:sp>
        <p:nvSpPr>
          <p:cNvPr id="4" name="Slide Number Placeholder 3"/>
          <p:cNvSpPr>
            <a:spLocks noGrp="1"/>
          </p:cNvSpPr>
          <p:nvPr>
            <p:ph type="sldNum" sz="quarter" idx="5"/>
          </p:nvPr>
        </p:nvSpPr>
        <p:spPr/>
        <p:txBody>
          <a:bodyPr/>
          <a:lstStyle/>
          <a:p>
            <a:fld id="{BEC7EEA1-AB68-43F7-9A8D-E189530E1F54}" type="slidenum">
              <a:rPr lang="en-US" smtClean="0"/>
              <a:t>53</a:t>
            </a:fld>
            <a:endParaRPr lang="en-US"/>
          </a:p>
        </p:txBody>
      </p:sp>
    </p:spTree>
    <p:extLst>
      <p:ext uri="{BB962C8B-B14F-4D97-AF65-F5344CB8AC3E}">
        <p14:creationId xmlns:p14="http://schemas.microsoft.com/office/powerpoint/2010/main" val="13116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More Examples of graphs in real world and their representations as adjacency matrices</a:t>
            </a:r>
          </a:p>
        </p:txBody>
      </p:sp>
      <p:sp>
        <p:nvSpPr>
          <p:cNvPr id="4" name="Slide Number Placeholder 3"/>
          <p:cNvSpPr>
            <a:spLocks noGrp="1"/>
          </p:cNvSpPr>
          <p:nvPr>
            <p:ph type="sldNum" sz="quarter" idx="5"/>
          </p:nvPr>
        </p:nvSpPr>
        <p:spPr/>
        <p:txBody>
          <a:bodyPr/>
          <a:lstStyle/>
          <a:p>
            <a:fld id="{BEC7EEA1-AB68-43F7-9A8D-E189530E1F54}" type="slidenum">
              <a:rPr lang="en-US" smtClean="0"/>
              <a:t>6</a:t>
            </a:fld>
            <a:endParaRPr lang="en-US"/>
          </a:p>
        </p:txBody>
      </p:sp>
    </p:spTree>
    <p:extLst>
      <p:ext uri="{BB962C8B-B14F-4D97-AF65-F5344CB8AC3E}">
        <p14:creationId xmlns:p14="http://schemas.microsoft.com/office/powerpoint/2010/main" val="347519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Hence it is important to include geometry information in GNNS to make more accurate predictions. </a:t>
            </a:r>
            <a:endParaRPr lang="en-US"/>
          </a:p>
        </p:txBody>
      </p:sp>
      <p:sp>
        <p:nvSpPr>
          <p:cNvPr id="4" name="Slide Number Placeholder 3"/>
          <p:cNvSpPr>
            <a:spLocks noGrp="1"/>
          </p:cNvSpPr>
          <p:nvPr>
            <p:ph type="sldNum" sz="quarter" idx="5"/>
          </p:nvPr>
        </p:nvSpPr>
        <p:spPr/>
        <p:txBody>
          <a:bodyPr/>
          <a:lstStyle/>
          <a:p>
            <a:fld id="{BEC7EEA1-AB68-43F7-9A8D-E189530E1F54}" type="slidenum">
              <a:rPr lang="en-US" smtClean="0"/>
              <a:t>54</a:t>
            </a:fld>
            <a:endParaRPr lang="en-US"/>
          </a:p>
        </p:txBody>
      </p:sp>
    </p:spTree>
    <p:extLst>
      <p:ext uri="{BB962C8B-B14F-4D97-AF65-F5344CB8AC3E}">
        <p14:creationId xmlns:p14="http://schemas.microsoft.com/office/powerpoint/2010/main" val="1327234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SchNet</a:t>
            </a:r>
            <a:r>
              <a:rPr lang="en-US">
                <a:cs typeface="Calibri"/>
              </a:rPr>
              <a:t> makes use of geometry information by transforming incoming messages by using distance information. When a node sends a message to its neighboring node, it is transformed by the distance between them. Ideally, SchNet is able to differentiate between any two graphs with different shapes if they have an edges between every pair of nodes and use distance information. However, processing a fully connected graph would be a computational nightmare. </a:t>
            </a:r>
          </a:p>
        </p:txBody>
      </p:sp>
      <p:sp>
        <p:nvSpPr>
          <p:cNvPr id="4" name="Slide Number Placeholder 3"/>
          <p:cNvSpPr>
            <a:spLocks noGrp="1"/>
          </p:cNvSpPr>
          <p:nvPr>
            <p:ph type="sldNum" sz="quarter" idx="5"/>
          </p:nvPr>
        </p:nvSpPr>
        <p:spPr/>
        <p:txBody>
          <a:bodyPr/>
          <a:lstStyle/>
          <a:p>
            <a:fld id="{BEC7EEA1-AB68-43F7-9A8D-E189530E1F54}" type="slidenum">
              <a:rPr lang="en-US" smtClean="0"/>
              <a:t>55</a:t>
            </a:fld>
            <a:endParaRPr lang="en-US"/>
          </a:p>
        </p:txBody>
      </p:sp>
    </p:spTree>
    <p:extLst>
      <p:ext uri="{BB962C8B-B14F-4D97-AF65-F5344CB8AC3E}">
        <p14:creationId xmlns:p14="http://schemas.microsoft.com/office/powerpoint/2010/main" val="2990108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Architecture of </a:t>
            </a:r>
            <a:r>
              <a:rPr lang="en-US" err="1">
                <a:cs typeface="Calibri"/>
              </a:rPr>
              <a:t>SchNet</a:t>
            </a:r>
          </a:p>
        </p:txBody>
      </p:sp>
      <p:sp>
        <p:nvSpPr>
          <p:cNvPr id="4" name="Slide Number Placeholder 3"/>
          <p:cNvSpPr>
            <a:spLocks noGrp="1"/>
          </p:cNvSpPr>
          <p:nvPr>
            <p:ph type="sldNum" sz="quarter" idx="5"/>
          </p:nvPr>
        </p:nvSpPr>
        <p:spPr/>
        <p:txBody>
          <a:bodyPr/>
          <a:lstStyle/>
          <a:p>
            <a:fld id="{BEC7EEA1-AB68-43F7-9A8D-E189530E1F54}" type="slidenum">
              <a:rPr lang="en-US" smtClean="0"/>
              <a:t>56</a:t>
            </a:fld>
            <a:endParaRPr lang="en-US"/>
          </a:p>
        </p:txBody>
      </p:sp>
    </p:spTree>
    <p:extLst>
      <p:ext uri="{BB962C8B-B14F-4D97-AF65-F5344CB8AC3E}">
        <p14:creationId xmlns:p14="http://schemas.microsoft.com/office/powerpoint/2010/main" val="1466045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SchNet</a:t>
            </a:r>
            <a:r>
              <a:rPr lang="en-US">
                <a:cs typeface="Calibri"/>
              </a:rPr>
              <a:t> is cannot differentiate these two graphs. Connectivity information is the same and edge distance are the same. However, since there is no bond(and edge) between H-H or C-O. Graph can change shape without affecting the edge distance. </a:t>
            </a:r>
          </a:p>
        </p:txBody>
      </p:sp>
      <p:sp>
        <p:nvSpPr>
          <p:cNvPr id="4" name="Slide Number Placeholder 3"/>
          <p:cNvSpPr>
            <a:spLocks noGrp="1"/>
          </p:cNvSpPr>
          <p:nvPr>
            <p:ph type="sldNum" sz="quarter" idx="5"/>
          </p:nvPr>
        </p:nvSpPr>
        <p:spPr/>
        <p:txBody>
          <a:bodyPr/>
          <a:lstStyle/>
          <a:p>
            <a:fld id="{BEC7EEA1-AB68-43F7-9A8D-E189530E1F54}" type="slidenum">
              <a:rPr lang="en-US" smtClean="0"/>
              <a:t>57</a:t>
            </a:fld>
            <a:endParaRPr lang="en-US"/>
          </a:p>
        </p:txBody>
      </p:sp>
    </p:spTree>
    <p:extLst>
      <p:ext uri="{BB962C8B-B14F-4D97-AF65-F5344CB8AC3E}">
        <p14:creationId xmlns:p14="http://schemas.microsoft.com/office/powerpoint/2010/main" val="781572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DimeNet</a:t>
            </a:r>
            <a:r>
              <a:rPr lang="en-US">
                <a:cs typeface="Calibri"/>
              </a:rPr>
              <a:t> proposed  a clever idea to incorporate more geometry information in the GNNs. Messages are shared between the edges instead of the nodes. When an edge sends a message to its neighboring edge, it is transformed by the angle between the edge. This angle is relative; hence, it is rotational invariant. </a:t>
            </a:r>
          </a:p>
        </p:txBody>
      </p:sp>
      <p:sp>
        <p:nvSpPr>
          <p:cNvPr id="4" name="Slide Number Placeholder 3"/>
          <p:cNvSpPr>
            <a:spLocks noGrp="1"/>
          </p:cNvSpPr>
          <p:nvPr>
            <p:ph type="sldNum" sz="quarter" idx="5"/>
          </p:nvPr>
        </p:nvSpPr>
        <p:spPr/>
        <p:txBody>
          <a:bodyPr/>
          <a:lstStyle/>
          <a:p>
            <a:fld id="{BEC7EEA1-AB68-43F7-9A8D-E189530E1F54}" type="slidenum">
              <a:rPr lang="en-US" smtClean="0"/>
              <a:t>58</a:t>
            </a:fld>
            <a:endParaRPr lang="en-US"/>
          </a:p>
        </p:txBody>
      </p:sp>
    </p:spTree>
    <p:extLst>
      <p:ext uri="{BB962C8B-B14F-4D97-AF65-F5344CB8AC3E}">
        <p14:creationId xmlns:p14="http://schemas.microsoft.com/office/powerpoint/2010/main" val="33003824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Edges k1j, k3j are sending message to the edge ji. Final node representation is computed by aggregating the embeddings of all the edges connected to that node. </a:t>
            </a:r>
          </a:p>
        </p:txBody>
      </p:sp>
      <p:sp>
        <p:nvSpPr>
          <p:cNvPr id="4" name="Slide Number Placeholder 3"/>
          <p:cNvSpPr>
            <a:spLocks noGrp="1"/>
          </p:cNvSpPr>
          <p:nvPr>
            <p:ph type="sldNum" sz="quarter" idx="5"/>
          </p:nvPr>
        </p:nvSpPr>
        <p:spPr/>
        <p:txBody>
          <a:bodyPr/>
          <a:lstStyle/>
          <a:p>
            <a:fld id="{BEC7EEA1-AB68-43F7-9A8D-E189530E1F54}" type="slidenum">
              <a:rPr lang="en-US" smtClean="0"/>
              <a:t>59</a:t>
            </a:fld>
            <a:endParaRPr lang="en-US"/>
          </a:p>
        </p:txBody>
      </p:sp>
    </p:spTree>
    <p:extLst>
      <p:ext uri="{BB962C8B-B14F-4D97-AF65-F5344CB8AC3E}">
        <p14:creationId xmlns:p14="http://schemas.microsoft.com/office/powerpoint/2010/main" val="2696357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chemical structure of the hydrogen peroxide (H 2 O 2 ) is shown in Fig. above. It is obvious that the structure is uniquely deﬁned by the three bond lengths d 1 , d 2 , d 3 , the two bond angles θ 1 , θ 2 , and the torsion angle ϕ . Note that the two OH bonds can rotate around the O-O bond without changing any of the bond lengths and bond angles. In this situation, however, the torsion angle ϕ changes and the structure of the H 2 O 2 varies accordingly. Hence, the torsion angle is necessary for determining structures of molecular graphs.</a:t>
            </a:r>
          </a:p>
        </p:txBody>
      </p:sp>
      <p:sp>
        <p:nvSpPr>
          <p:cNvPr id="4" name="Slide Number Placeholder 3"/>
          <p:cNvSpPr>
            <a:spLocks noGrp="1"/>
          </p:cNvSpPr>
          <p:nvPr>
            <p:ph type="sldNum" sz="quarter" idx="5"/>
          </p:nvPr>
        </p:nvSpPr>
        <p:spPr/>
        <p:txBody>
          <a:bodyPr/>
          <a:lstStyle/>
          <a:p>
            <a:fld id="{BEC7EEA1-AB68-43F7-9A8D-E189530E1F54}" type="slidenum">
              <a:rPr lang="en-US" smtClean="0"/>
              <a:t>60</a:t>
            </a:fld>
            <a:endParaRPr lang="en-US"/>
          </a:p>
        </p:txBody>
      </p:sp>
    </p:spTree>
    <p:extLst>
      <p:ext uri="{BB962C8B-B14F-4D97-AF65-F5344CB8AC3E}">
        <p14:creationId xmlns:p14="http://schemas.microsoft.com/office/powerpoint/2010/main" val="2474196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SphereNet</a:t>
            </a:r>
            <a:r>
              <a:rPr lang="en-US">
                <a:cs typeface="Calibri"/>
              </a:rPr>
              <a:t> includes distance information, angles, and torsion angles to make more accurate predictions. </a:t>
            </a:r>
          </a:p>
        </p:txBody>
      </p:sp>
      <p:sp>
        <p:nvSpPr>
          <p:cNvPr id="4" name="Slide Number Placeholder 3"/>
          <p:cNvSpPr>
            <a:spLocks noGrp="1"/>
          </p:cNvSpPr>
          <p:nvPr>
            <p:ph type="sldNum" sz="quarter" idx="5"/>
          </p:nvPr>
        </p:nvSpPr>
        <p:spPr/>
        <p:txBody>
          <a:bodyPr/>
          <a:lstStyle/>
          <a:p>
            <a:fld id="{BEC7EEA1-AB68-43F7-9A8D-E189530E1F54}" type="slidenum">
              <a:rPr lang="en-US" smtClean="0"/>
              <a:t>61</a:t>
            </a:fld>
            <a:endParaRPr lang="en-US"/>
          </a:p>
        </p:txBody>
      </p:sp>
    </p:spTree>
    <p:extLst>
      <p:ext uri="{BB962C8B-B14F-4D97-AF65-F5344CB8AC3E}">
        <p14:creationId xmlns:p14="http://schemas.microsoft.com/office/powerpoint/2010/main" val="2776549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SMP computes torsion angles by projecting all the t nodes to the plane that is perpendicular to e </a:t>
            </a:r>
            <a:r>
              <a:rPr lang="en-US" err="1"/>
              <a:t>kand</a:t>
            </a:r>
            <a:r>
              <a:rPr lang="en-US"/>
              <a:t> intersect with s k. Then on this plane, the torsion angles are formed in a predeﬁned direction, such as the anticlockwise direction. </a:t>
            </a:r>
          </a:p>
        </p:txBody>
      </p:sp>
      <p:sp>
        <p:nvSpPr>
          <p:cNvPr id="4" name="Slide Number Placeholder 3"/>
          <p:cNvSpPr>
            <a:spLocks noGrp="1"/>
          </p:cNvSpPr>
          <p:nvPr>
            <p:ph type="sldNum" sz="quarter" idx="5"/>
          </p:nvPr>
        </p:nvSpPr>
        <p:spPr/>
        <p:txBody>
          <a:bodyPr/>
          <a:lstStyle/>
          <a:p>
            <a:fld id="{BEC7EEA1-AB68-43F7-9A8D-E189530E1F54}" type="slidenum">
              <a:rPr lang="en-US" smtClean="0"/>
              <a:t>62</a:t>
            </a:fld>
            <a:endParaRPr lang="en-US"/>
          </a:p>
        </p:txBody>
      </p:sp>
    </p:spTree>
    <p:extLst>
      <p:ext uri="{BB962C8B-B14F-4D97-AF65-F5344CB8AC3E}">
        <p14:creationId xmlns:p14="http://schemas.microsoft.com/office/powerpoint/2010/main" val="1375777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63</a:t>
            </a:fld>
            <a:endParaRPr lang="en-US"/>
          </a:p>
        </p:txBody>
      </p:sp>
    </p:spTree>
    <p:extLst>
      <p:ext uri="{BB962C8B-B14F-4D97-AF65-F5344CB8AC3E}">
        <p14:creationId xmlns:p14="http://schemas.microsoft.com/office/powerpoint/2010/main" val="3664415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each components (node, edge or global), we can store information about corresponding to that component – it can be represented as a feature vector .</a:t>
            </a:r>
          </a:p>
        </p:txBody>
      </p:sp>
      <p:sp>
        <p:nvSpPr>
          <p:cNvPr id="4" name="Slide Number Placeholder 3"/>
          <p:cNvSpPr>
            <a:spLocks noGrp="1"/>
          </p:cNvSpPr>
          <p:nvPr>
            <p:ph type="sldNum" sz="quarter" idx="5"/>
          </p:nvPr>
        </p:nvSpPr>
        <p:spPr/>
        <p:txBody>
          <a:bodyPr/>
          <a:lstStyle/>
          <a:p>
            <a:fld id="{BEC7EEA1-AB68-43F7-9A8D-E189530E1F54}" type="slidenum">
              <a:rPr lang="en-US" smtClean="0"/>
              <a:t>7</a:t>
            </a:fld>
            <a:endParaRPr lang="en-US"/>
          </a:p>
        </p:txBody>
      </p:sp>
    </p:spTree>
    <p:extLst>
      <p:ext uri="{BB962C8B-B14F-4D97-AF65-F5344CB8AC3E}">
        <p14:creationId xmlns:p14="http://schemas.microsoft.com/office/powerpoint/2010/main" val="1009948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1b96b35f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1b96b35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Figure shows representation of a face as a graph of landmarks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1b96b35f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1b96b35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24485" lvl="1">
              <a:lnSpc>
                <a:spcPct val="150000"/>
              </a:lnSpc>
              <a:spcBef>
                <a:spcPct val="20000"/>
              </a:spcBef>
              <a:spcAft>
                <a:spcPts val="600"/>
              </a:spcAft>
            </a:pPr>
            <a:r>
              <a:rPr lang="en"/>
              <a:t>Feature detection and matching is an important task in many computer vision applications, such as structure-from-motion, image retrieval, object detection, and more.</a:t>
            </a:r>
          </a:p>
          <a:p>
            <a:pPr marL="324485" lvl="1">
              <a:lnSpc>
                <a:spcPct val="150000"/>
              </a:lnSpc>
              <a:spcBef>
                <a:spcPct val="20000"/>
              </a:spcBef>
              <a:spcAft>
                <a:spcPts val="600"/>
              </a:spcAft>
            </a:pPr>
            <a:endParaRPr lang="en">
              <a:cs typeface="Calibri" panose="020F0502020204030204"/>
            </a:endParaRPr>
          </a:p>
          <a:p>
            <a:pPr marL="324485" lvl="1">
              <a:lnSpc>
                <a:spcPct val="150000"/>
              </a:lnSpc>
              <a:spcBef>
                <a:spcPct val="20000"/>
              </a:spcBef>
              <a:spcAft>
                <a:spcPts val="600"/>
              </a:spcAft>
            </a:pPr>
            <a:r>
              <a:rPr lang="en"/>
              <a:t>A common approach to image matching consists of detecting a set of interest points in image pairs and establishing some preliminary feature matches between these images</a:t>
            </a:r>
          </a:p>
        </p:txBody>
      </p:sp>
    </p:spTree>
    <p:extLst>
      <p:ext uri="{BB962C8B-B14F-4D97-AF65-F5344CB8AC3E}">
        <p14:creationId xmlns:p14="http://schemas.microsoft.com/office/powerpoint/2010/main" val="2291931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1b96b35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1b96b35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a:t>For feature description, appearance description must ideally be invariant under changes in illumination, translation, scale, and in-plane rotation</a:t>
            </a:r>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1b96b35f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1b96b35f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1b96b35f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1b96b35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The </a:t>
            </a:r>
            <a:r>
              <a:rPr lang="en-US" err="1">
                <a:cs typeface="Calibri"/>
              </a:rPr>
              <a:t>SuperGLUE</a:t>
            </a:r>
            <a:r>
              <a:rPr lang="en-US">
                <a:cs typeface="Calibri"/>
              </a:rPr>
              <a:t> model is a deep model with </a:t>
            </a:r>
            <a:r>
              <a:rPr lang="en-US" err="1">
                <a:cs typeface="Calibri"/>
              </a:rPr>
              <a:t>twoprimary</a:t>
            </a:r>
            <a:r>
              <a:rPr lang="en-US">
                <a:cs typeface="Calibri"/>
              </a:rPr>
              <a:t> components:</a:t>
            </a:r>
          </a:p>
          <a:p>
            <a:pPr marL="171450" indent="-171450">
              <a:buFont typeface="Arial"/>
              <a:buChar char="•"/>
            </a:pPr>
            <a:r>
              <a:rPr lang="en-US">
                <a:cs typeface="Calibri"/>
              </a:rPr>
              <a:t>A CNN-based backend to obtain deep local features</a:t>
            </a:r>
          </a:p>
          <a:p>
            <a:pPr marL="171450" indent="-171450">
              <a:buFont typeface="Arial"/>
              <a:buChar char="•"/>
            </a:pPr>
            <a:r>
              <a:rPr lang="en-US">
                <a:cs typeface="Calibri"/>
              </a:rPr>
              <a:t>The GNN based </a:t>
            </a:r>
            <a:r>
              <a:rPr lang="en-US" err="1">
                <a:cs typeface="Calibri"/>
              </a:rPr>
              <a:t>SuperGLUE</a:t>
            </a:r>
            <a:r>
              <a:rPr lang="en-US">
                <a:cs typeface="Calibri"/>
              </a:rPr>
              <a:t> matcher for </a:t>
            </a:r>
            <a:r>
              <a:rPr lang="en-US" err="1">
                <a:cs typeface="Calibri"/>
              </a:rPr>
              <a:t>keypoint</a:t>
            </a:r>
            <a:r>
              <a:rPr lang="en-US">
                <a:cs typeface="Calibri"/>
              </a:rPr>
              <a:t> matching</a:t>
            </a:r>
          </a:p>
          <a:p>
            <a:pPr marL="171450" indent="-171450">
              <a:buFont typeface="Arial"/>
              <a:buChar char="•"/>
            </a:pPr>
            <a:endParaRPr lang="en-US">
              <a:cs typeface="Calibri"/>
            </a:endParaRPr>
          </a:p>
          <a:p>
            <a:endParaRPr lang="en-US">
              <a:cs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1b96b35f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1b96b35f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The attentional graph neural network uses a </a:t>
            </a:r>
            <a:r>
              <a:rPr lang="en-US" err="1">
                <a:cs typeface="Calibri"/>
              </a:rPr>
              <a:t>keypoint</a:t>
            </a:r>
            <a:r>
              <a:rPr lang="en-US">
                <a:cs typeface="Calibri"/>
              </a:rPr>
              <a:t> encoder to map </a:t>
            </a:r>
            <a:r>
              <a:rPr lang="en-US" err="1">
                <a:cs typeface="Calibri"/>
              </a:rPr>
              <a:t>keypoint</a:t>
            </a:r>
            <a:r>
              <a:rPr lang="en-US">
                <a:cs typeface="Calibri"/>
              </a:rPr>
              <a:t> positions p and their visual descriptions d into a single vector, and then uses alternating self- and cross-attention layers to create more powerful representations f.</a:t>
            </a:r>
          </a:p>
          <a:p>
            <a:endParaRPr lang="en-US">
              <a:cs typeface="Calibri"/>
            </a:endParaRPr>
          </a:p>
          <a:p>
            <a:r>
              <a:rPr lang="en-US"/>
              <a:t>The optimal matching layer creates an M by N score matrix, augments it with dustbins, then finds the optimal partial assignment using the Sinkhorn algorithm</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1b96b35f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1b96b35f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The </a:t>
            </a:r>
            <a:r>
              <a:rPr lang="en-US" err="1">
                <a:cs typeface="Calibri"/>
              </a:rPr>
              <a:t>SuperGLUE</a:t>
            </a:r>
            <a:r>
              <a:rPr lang="en-US">
                <a:cs typeface="Calibri" panose="020F0502020204030204"/>
              </a:rPr>
              <a:t> paper present results after having used the feature matching to estimate poses of indoor and outdoor scene objects.</a:t>
            </a:r>
          </a:p>
          <a:p>
            <a:endParaRPr lang="en-US">
              <a:cs typeface="Calibri" panose="020F0502020204030204"/>
            </a:endParaRPr>
          </a:p>
          <a:p>
            <a:r>
              <a:rPr lang="en-US">
                <a:cs typeface="Calibri" panose="020F0502020204030204"/>
              </a:rPr>
              <a:t>For </a:t>
            </a:r>
            <a:r>
              <a:rPr lang="en-US" err="1">
                <a:cs typeface="Calibri" panose="020F0502020204030204"/>
              </a:rPr>
              <a:t>keypoint</a:t>
            </a:r>
            <a:r>
              <a:rPr lang="en-US">
                <a:cs typeface="Calibri" panose="020F0502020204030204"/>
              </a:rPr>
              <a:t> description they compare results of SIFT against their method using the attentional graph neural network called </a:t>
            </a:r>
            <a:r>
              <a:rPr lang="en-US" err="1">
                <a:cs typeface="Calibri" panose="020F0502020204030204"/>
              </a:rPr>
              <a:t>SuperPoint</a:t>
            </a:r>
            <a:endParaRPr lang="en-US">
              <a:cs typeface="Calibri" panose="020F0502020204030204"/>
            </a:endParaRPr>
          </a:p>
          <a:p>
            <a:endParaRPr lang="en-US">
              <a:cs typeface="Calibri" panose="020F0502020204030204"/>
            </a:endParaRPr>
          </a:p>
          <a:p>
            <a:r>
              <a:rPr lang="en-US">
                <a:cs typeface="Calibri" panose="020F0502020204030204"/>
              </a:rPr>
              <a:t>For </a:t>
            </a:r>
            <a:r>
              <a:rPr lang="en-US" err="1">
                <a:cs typeface="Calibri" panose="020F0502020204030204"/>
              </a:rPr>
              <a:t>keypoint</a:t>
            </a:r>
            <a:r>
              <a:rPr lang="en-US">
                <a:cs typeface="Calibri" panose="020F0502020204030204"/>
              </a:rPr>
              <a:t> matching results of </a:t>
            </a:r>
            <a:r>
              <a:rPr lang="en-US" err="1">
                <a:cs typeface="Calibri" panose="020F0502020204030204"/>
              </a:rPr>
              <a:t>SuperGLUE</a:t>
            </a:r>
            <a:r>
              <a:rPr lang="en-US">
                <a:cs typeface="Calibri" panose="020F0502020204030204"/>
              </a:rPr>
              <a:t> are compared against the nearest neighbor (NN) algorithm augmented using RANSAC.</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1b96b35f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1b96b35f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cs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1b96b35f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1b96b35f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t>The nodes, edges etc. and their properties can be represented as a matrix.</a:t>
            </a:r>
          </a:p>
          <a:p>
            <a:pPr marL="342900" indent="-342900">
              <a:lnSpc>
                <a:spcPct val="150000"/>
              </a:lnSpc>
              <a:spcBef>
                <a:spcPct val="20000"/>
              </a:spcBef>
              <a:spcAft>
                <a:spcPts val="600"/>
              </a:spcAft>
              <a:buFont typeface="Arial,Sans-Serif"/>
              <a:buChar char="•"/>
            </a:pPr>
            <a:r>
              <a:rPr lang="en-US"/>
              <a:t>Representing a graph’s connectivity, even as an adjacency matrix and using it as an input is a non-trivial task as we can have millions of nodes and it becomes very meory inefficient</a:t>
            </a:r>
          </a:p>
          <a:p>
            <a:pPr marL="342900" indent="-342900">
              <a:lnSpc>
                <a:spcPct val="150000"/>
              </a:lnSpc>
              <a:spcBef>
                <a:spcPct val="20000"/>
              </a:spcBef>
              <a:spcAft>
                <a:spcPts val="600"/>
              </a:spcAft>
              <a:buFont typeface="Arial,Sans-Serif"/>
              <a:buChar char="•"/>
            </a:pPr>
            <a:r>
              <a:rPr lang="en-US"/>
              <a:t>Adjacency matrices are also not permutation invariant – the ordering of the nodes changes the matrix for the same graph.</a:t>
            </a:r>
          </a:p>
          <a:p>
            <a:pPr marL="342900" indent="-342900">
              <a:lnSpc>
                <a:spcPct val="150000"/>
              </a:lnSpc>
              <a:spcBef>
                <a:spcPct val="20000"/>
              </a:spcBef>
              <a:spcAft>
                <a:spcPts val="600"/>
              </a:spcAft>
              <a:buFont typeface="Arial,Sans-Serif"/>
              <a:buChar char="•"/>
            </a:pPr>
            <a:r>
              <a:rPr lang="en-US"/>
              <a:t>Adjacency lists are both memory efficient and permutation invariant.</a:t>
            </a: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9</a:t>
            </a:fld>
            <a:endParaRPr lang="en-US"/>
          </a:p>
        </p:txBody>
      </p:sp>
    </p:spTree>
    <p:extLst>
      <p:ext uri="{BB962C8B-B14F-4D97-AF65-F5344CB8AC3E}">
        <p14:creationId xmlns:p14="http://schemas.microsoft.com/office/powerpoint/2010/main" val="5312872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1b96b35f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1b96b35f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mn-lt"/>
                <a:cs typeface="+mn-lt"/>
              </a:rPr>
              <a:t>    Task and motion planning: The problem of planning for a robot that operates in environments containing a large number of objects, taking actions to move itself through the world as well as to change the state of the objects and itself in the world, is known as task and motion planning (TAMP) \cite{</a:t>
            </a:r>
            <a:r>
              <a:rPr lang="en-US" err="1">
                <a:ea typeface="+mn-lt"/>
                <a:cs typeface="+mn-lt"/>
              </a:rPr>
              <a:t>TAMP_survey</a:t>
            </a:r>
            <a:r>
              <a:rPr lang="en-US">
                <a:ea typeface="+mn-lt"/>
                <a:cs typeface="+mn-lt"/>
              </a:rPr>
              <a:t>}</a:t>
            </a:r>
            <a:endParaRPr lang="en-US">
              <a:cs typeface="Calibri" panose="020F0502020204030204"/>
            </a:endParaRPr>
          </a:p>
          <a:p>
            <a:pPr marL="0" indent="0">
              <a:buNone/>
            </a:pPr>
            <a:r>
              <a:rPr lang="en-US">
                <a:ea typeface="+mn-lt"/>
                <a:cs typeface="+mn-lt"/>
              </a:rPr>
              <a:t>   </a:t>
            </a:r>
            <a:endParaRPr lang="en-US">
              <a:cs typeface="Calibri" panose="020F0502020204030204"/>
            </a:endParaRPr>
          </a:p>
          <a:p>
            <a:pPr marL="0" indent="0">
              <a:buNone/>
            </a:pPr>
            <a:r>
              <a:rPr lang="en-US">
                <a:ea typeface="+mn-lt"/>
                <a:cs typeface="+mn-lt"/>
              </a:rPr>
              <a:t>   Elements of discrete task planning, discrete-continuous mathematical programming, continuous motion planning are all part of a TAMP problem and all of them have to be addressed to solve a TAMP problem</a:t>
            </a:r>
            <a:endParaRPr lang="en-US">
              <a:cs typeface="Calibri" panose="020F0502020204030204"/>
            </a:endParaRPr>
          </a:p>
          <a:p>
            <a:endParaRPr lang="en-US"/>
          </a:p>
        </p:txBody>
      </p:sp>
      <p:sp>
        <p:nvSpPr>
          <p:cNvPr id="4" name="Slide Number Placeholder 3"/>
          <p:cNvSpPr>
            <a:spLocks noGrp="1"/>
          </p:cNvSpPr>
          <p:nvPr>
            <p:ph type="sldNum" sz="quarter" idx="5"/>
          </p:nvPr>
        </p:nvSpPr>
        <p:spPr/>
        <p:txBody>
          <a:bodyPr/>
          <a:lstStyle/>
          <a:p>
            <a:fld id="{BEC7EEA1-AB68-43F7-9A8D-E189530E1F54}" type="slidenum">
              <a:rPr lang="en-US" smtClean="0"/>
              <a:t>76</a:t>
            </a:fld>
            <a:endParaRPr lang="en-US"/>
          </a:p>
        </p:txBody>
      </p:sp>
    </p:spTree>
    <p:extLst>
      <p:ext uri="{BB962C8B-B14F-4D97-AF65-F5344CB8AC3E}">
        <p14:creationId xmlns:p14="http://schemas.microsoft.com/office/powerpoint/2010/main" val="10057760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a:cs typeface="Calibri"/>
              </a:rPr>
              <a:t>The solution to a TAMP problem is a finite sequence of action instances                                   where each        represents a valid action in the environment instantiated with the correct values. </a:t>
            </a:r>
          </a:p>
          <a:p>
            <a:pPr>
              <a:lnSpc>
                <a:spcPct val="150000"/>
              </a:lnSpc>
            </a:pPr>
            <a:r>
              <a:rPr lang="en-US" sz="1200">
                <a:cs typeface="Calibri"/>
              </a:rPr>
              <a:t>For example, to move an object “z” from point A to point B, the sequence of actions can be as follows : [</a:t>
            </a:r>
            <a:r>
              <a:rPr lang="en-US" sz="1200" err="1">
                <a:cs typeface="Calibri"/>
              </a:rPr>
              <a:t>pick_up</a:t>
            </a:r>
            <a:r>
              <a:rPr lang="en-US" sz="1200">
                <a:cs typeface="Calibri"/>
              </a:rPr>
              <a:t>(z), </a:t>
            </a:r>
            <a:r>
              <a:rPr lang="en-US" sz="1200" err="1">
                <a:cs typeface="Calibri"/>
              </a:rPr>
              <a:t>move_forward</a:t>
            </a:r>
            <a:r>
              <a:rPr lang="en-US" sz="1200">
                <a:cs typeface="Calibri"/>
              </a:rPr>
              <a:t>(0.5) , </a:t>
            </a:r>
            <a:r>
              <a:rPr lang="en-US" sz="1200" err="1">
                <a:cs typeface="Calibri"/>
              </a:rPr>
              <a:t>turn_right</a:t>
            </a:r>
            <a:r>
              <a:rPr lang="en-US" sz="1200">
                <a:cs typeface="Calibri"/>
              </a:rPr>
              <a:t> (90), </a:t>
            </a:r>
            <a:r>
              <a:rPr lang="en-US" sz="1200" err="1">
                <a:cs typeface="Calibri"/>
              </a:rPr>
              <a:t>move_forward</a:t>
            </a:r>
            <a:r>
              <a:rPr lang="en-US" sz="1200">
                <a:cs typeface="Calibri"/>
              </a:rPr>
              <a:t>(1),drop(z)]. Here, </a:t>
            </a:r>
            <a:r>
              <a:rPr lang="en-US" sz="1200" err="1">
                <a:cs typeface="Calibri"/>
              </a:rPr>
              <a:t>move_forward</a:t>
            </a:r>
            <a:r>
              <a:rPr lang="en-US" sz="1200">
                <a:cs typeface="Calibri"/>
              </a:rPr>
              <a:t>, </a:t>
            </a:r>
            <a:r>
              <a:rPr lang="en-US" sz="1200" err="1">
                <a:cs typeface="Calibri"/>
              </a:rPr>
              <a:t>turn_right</a:t>
            </a:r>
            <a:r>
              <a:rPr lang="en-US" sz="1200">
                <a:cs typeface="Calibri"/>
              </a:rPr>
              <a:t>, </a:t>
            </a:r>
            <a:r>
              <a:rPr lang="en-US" sz="1200" err="1">
                <a:cs typeface="Calibri"/>
              </a:rPr>
              <a:t>pick_up</a:t>
            </a:r>
            <a:r>
              <a:rPr lang="en-US" sz="1200">
                <a:cs typeface="Calibri"/>
              </a:rPr>
              <a:t> and drop are the actions, and (z),(0.5) and (90) are the instantiations</a:t>
            </a:r>
          </a:p>
          <a:p>
            <a:pPr>
              <a:lnSpc>
                <a:spcPct val="150000"/>
              </a:lnSpc>
            </a:pPr>
            <a:r>
              <a:rPr lang="en-US" sz="1200">
                <a:cs typeface="Calibri"/>
              </a:rPr>
              <a:t>It’s easy to notice that the parameters of the actions can be discrete (ex: objects) or continuous(position) which makes this a hybrid discrete and continuous problem to solve. </a:t>
            </a:r>
            <a:endParaRPr lang="en-US" sz="1200"/>
          </a:p>
          <a:p>
            <a:endParaRPr lang="en-US"/>
          </a:p>
        </p:txBody>
      </p:sp>
      <p:sp>
        <p:nvSpPr>
          <p:cNvPr id="4" name="Slide Number Placeholder 3"/>
          <p:cNvSpPr>
            <a:spLocks noGrp="1"/>
          </p:cNvSpPr>
          <p:nvPr>
            <p:ph type="sldNum" sz="quarter" idx="5"/>
          </p:nvPr>
        </p:nvSpPr>
        <p:spPr/>
        <p:txBody>
          <a:bodyPr/>
          <a:lstStyle/>
          <a:p>
            <a:fld id="{BEC7EEA1-AB68-43F7-9A8D-E189530E1F54}" type="slidenum">
              <a:rPr lang="en-US" smtClean="0"/>
              <a:t>77</a:t>
            </a:fld>
            <a:endParaRPr lang="en-US"/>
          </a:p>
        </p:txBody>
      </p:sp>
    </p:spTree>
    <p:extLst>
      <p:ext uri="{BB962C8B-B14F-4D97-AF65-F5344CB8AC3E}">
        <p14:creationId xmlns:p14="http://schemas.microsoft.com/office/powerpoint/2010/main" val="18057720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the goal is to build a graph from the given state of the world and then use GNN to predict which object-region relation is important that the planner must explore. Once again, this speeds up the process of planning by giving a direction for the planner to look in. The planner then uses this information to find plans in this restricted space of object relations</a:t>
            </a:r>
          </a:p>
        </p:txBody>
      </p:sp>
      <p:sp>
        <p:nvSpPr>
          <p:cNvPr id="4" name="Slide Number Placeholder 3"/>
          <p:cNvSpPr>
            <a:spLocks noGrp="1"/>
          </p:cNvSpPr>
          <p:nvPr>
            <p:ph type="sldNum" sz="quarter" idx="5"/>
          </p:nvPr>
        </p:nvSpPr>
        <p:spPr/>
        <p:txBody>
          <a:bodyPr/>
          <a:lstStyle/>
          <a:p>
            <a:fld id="{BEC7EEA1-AB68-43F7-9A8D-E189530E1F54}" type="slidenum">
              <a:rPr lang="en-US" smtClean="0"/>
              <a:t>78</a:t>
            </a:fld>
            <a:endParaRPr lang="en-US"/>
          </a:p>
        </p:txBody>
      </p:sp>
    </p:spTree>
    <p:extLst>
      <p:ext uri="{BB962C8B-B14F-4D97-AF65-F5344CB8AC3E}">
        <p14:creationId xmlns:p14="http://schemas.microsoft.com/office/powerpoint/2010/main" val="297454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mn-lt"/>
                <a:cs typeface="+mn-lt"/>
              </a:rPr>
              <a:t>Graph neural networks (GNNs) are effective tool for learning the relational inductive biases present in graph datasets. </a:t>
            </a:r>
          </a:p>
          <a:p>
            <a:r>
              <a:rPr lang="en-US">
                <a:cs typeface="Calibri"/>
              </a:rPr>
              <a:t>In the context of TAMP, representing the world as a graph captures the rich relations between objects in the world as well as the properties of objects. </a:t>
            </a:r>
          </a:p>
          <a:p>
            <a:endParaRPr lang="en-US"/>
          </a:p>
          <a:p>
            <a:r>
              <a:rPr lang="en-US"/>
              <a:t>In this case, A,B,C and D are objects in the world. These objects are nodes in the world The arrows In the graph are capturing the type of relations between the objects. The node features are the unary properties of the objects in the world (such as existence of </a:t>
            </a:r>
            <a:r>
              <a:rPr lang="en-US" err="1"/>
              <a:t>onTable</a:t>
            </a:r>
            <a:r>
              <a:rPr lang="en-US"/>
              <a:t> or not). The edge features are the binary relations between objects in the world. </a:t>
            </a:r>
          </a:p>
          <a:p>
            <a:endParaRPr lang="en-US"/>
          </a:p>
          <a:p>
            <a:r>
              <a:rPr lang="en-US"/>
              <a:t>From the final output graph, the number represents how important it is for for planning. Then all objects with scores above a certain threshold are used for planning and rest are not used. This greatly reduces the computation from an exhaustive search to a very limited searching thereby speeding up the planning process. </a:t>
            </a:r>
          </a:p>
        </p:txBody>
      </p:sp>
      <p:sp>
        <p:nvSpPr>
          <p:cNvPr id="4" name="Slide Number Placeholder 3"/>
          <p:cNvSpPr>
            <a:spLocks noGrp="1"/>
          </p:cNvSpPr>
          <p:nvPr>
            <p:ph type="sldNum" sz="quarter" idx="5"/>
          </p:nvPr>
        </p:nvSpPr>
        <p:spPr/>
        <p:txBody>
          <a:bodyPr/>
          <a:lstStyle/>
          <a:p>
            <a:fld id="{BEC7EEA1-AB68-43F7-9A8D-E189530E1F54}" type="slidenum">
              <a:rPr lang="en-US" smtClean="0"/>
              <a:t>79</a:t>
            </a:fld>
            <a:endParaRPr lang="en-US"/>
          </a:p>
        </p:txBody>
      </p:sp>
    </p:spTree>
    <p:extLst>
      <p:ext uri="{BB962C8B-B14F-4D97-AF65-F5344CB8AC3E}">
        <p14:creationId xmlns:p14="http://schemas.microsoft.com/office/powerpoint/2010/main" val="13680386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C7EEA1-AB68-43F7-9A8D-E189530E1F54}" type="slidenum">
              <a:rPr lang="en-US" smtClean="0"/>
              <a:t>80</a:t>
            </a:fld>
            <a:endParaRPr lang="en-US"/>
          </a:p>
        </p:txBody>
      </p:sp>
    </p:spTree>
    <p:extLst>
      <p:ext uri="{BB962C8B-B14F-4D97-AF65-F5344CB8AC3E}">
        <p14:creationId xmlns:p14="http://schemas.microsoft.com/office/powerpoint/2010/main" val="3805310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1febaf05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1febaf05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Example of GNN-based anomaly detection in a sensor network. </a:t>
            </a:r>
          </a:p>
          <a:p>
            <a:r>
              <a:rPr lang="en-US">
                <a:cs typeface="Calibri"/>
              </a:rPr>
              <a:t>Given a network of N sensors with time-series data, the goal of anomaly detection is to predict whether values observed at a given moment by N sensors is anomalous.</a:t>
            </a:r>
          </a:p>
          <a:p>
            <a:r>
              <a:rPr lang="en-US">
                <a:cs typeface="Calibri"/>
              </a:rPr>
              <a:t> </a:t>
            </a:r>
            <a:endParaRPr lang="en-US"/>
          </a:p>
          <a:p>
            <a:r>
              <a:rPr lang="en-US">
                <a:cs typeface="Calibri"/>
              </a:rPr>
              <a:t>This is achieved by:</a:t>
            </a:r>
          </a:p>
          <a:p>
            <a:r>
              <a:rPr lang="en-US">
                <a:cs typeface="Calibri"/>
              </a:rPr>
              <a:t>1. Creating N embedding vectors Vi containing  the encoding of each sensor's characteristic (the embeddings are initialized at random and updated during model training)</a:t>
            </a:r>
          </a:p>
        </p:txBody>
      </p:sp>
    </p:spTree>
    <p:extLst>
      <p:ext uri="{BB962C8B-B14F-4D97-AF65-F5344CB8AC3E}">
        <p14:creationId xmlns:p14="http://schemas.microsoft.com/office/powerpoint/2010/main" val="15570901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1febaf05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1febaf05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2. Learning the graph structure encoding dependency between the sensors at each time step using only a subset of the data (sliding window over the time-series)</a:t>
            </a:r>
          </a:p>
        </p:txBody>
      </p:sp>
    </p:spTree>
    <p:extLst>
      <p:ext uri="{BB962C8B-B14F-4D97-AF65-F5344CB8AC3E}">
        <p14:creationId xmlns:p14="http://schemas.microsoft.com/office/powerpoint/2010/main" val="42802142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1febaf05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1febaf05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3. Forecasting each sensor's value based on an attention mechanism that uses both the learned relations between the sensors and their embeddings</a:t>
            </a:r>
            <a:endParaRPr lang="en-US"/>
          </a:p>
        </p:txBody>
      </p:sp>
    </p:spTree>
    <p:extLst>
      <p:ext uri="{BB962C8B-B14F-4D97-AF65-F5344CB8AC3E}">
        <p14:creationId xmlns:p14="http://schemas.microsoft.com/office/powerpoint/2010/main" val="13172690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1febaf05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1febaf05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Finally, anomaly detection is performed by thresholding the magnitude of the biggest error between prediction  and observed values</a:t>
            </a:r>
            <a:endParaRPr lang="en-US"/>
          </a:p>
        </p:txBody>
      </p:sp>
    </p:spTree>
    <p:extLst>
      <p:ext uri="{BB962C8B-B14F-4D97-AF65-F5344CB8AC3E}">
        <p14:creationId xmlns:p14="http://schemas.microsoft.com/office/powerpoint/2010/main" val="2485659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Graph neural networks are neural netowrks developed to operate on graph data. </a:t>
            </a:r>
          </a:p>
          <a:p>
            <a:r>
              <a:rPr lang="en-US">
                <a:cs typeface="Calibri"/>
              </a:rPr>
              <a:t>There have been numerous advancements in recent times that have increased the capabilties of GNNs – they have more expressive power, can handle larger graphs and are applicable in a wide range of domains.</a:t>
            </a:r>
          </a:p>
          <a:p>
            <a:r>
              <a:rPr lang="en-US">
                <a:cs typeface="Calibri"/>
              </a:rPr>
              <a:t>Hence, Studying graph neural network </a:t>
            </a:r>
          </a:p>
        </p:txBody>
      </p:sp>
      <p:sp>
        <p:nvSpPr>
          <p:cNvPr id="4" name="Slide Number Placeholder 3"/>
          <p:cNvSpPr>
            <a:spLocks noGrp="1"/>
          </p:cNvSpPr>
          <p:nvPr>
            <p:ph type="sldNum" sz="quarter" idx="5"/>
          </p:nvPr>
        </p:nvSpPr>
        <p:spPr/>
        <p:txBody>
          <a:bodyPr/>
          <a:lstStyle/>
          <a:p>
            <a:fld id="{BEC7EEA1-AB68-43F7-9A8D-E189530E1F54}" type="slidenum">
              <a:rPr lang="en-US" smtClean="0"/>
              <a:t>10</a:t>
            </a:fld>
            <a:endParaRPr lang="en-US"/>
          </a:p>
        </p:txBody>
      </p:sp>
    </p:spTree>
    <p:extLst>
      <p:ext uri="{BB962C8B-B14F-4D97-AF65-F5344CB8AC3E}">
        <p14:creationId xmlns:p14="http://schemas.microsoft.com/office/powerpoint/2010/main" val="13114545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1febaf05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1febaf05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Example of anomaly detection for intrusion detection in IoT systems</a:t>
            </a:r>
          </a:p>
          <a:p>
            <a:endParaRPr lang="en-US">
              <a:cs typeface="Calibri"/>
            </a:endParaRPr>
          </a:p>
          <a:p>
            <a:r>
              <a:rPr lang="en-US">
                <a:cs typeface="Calibri"/>
              </a:rPr>
              <a:t>The goal is to detect and identify malicious traffic and flows in the system.</a:t>
            </a:r>
          </a:p>
          <a:p>
            <a:endParaRPr lang="en-US">
              <a:cs typeface="Calibri"/>
            </a:endParaRPr>
          </a:p>
          <a:p>
            <a:r>
              <a:rPr lang="en-US">
                <a:cs typeface="Calibri"/>
              </a:rPr>
              <a:t>Given a training dataset of traffic and information flow in the system, and label information about the nature of each traffic (malicious or not) the anomaly detection process proceeds by:</a:t>
            </a:r>
          </a:p>
          <a:p>
            <a:r>
              <a:rPr lang="en-US">
                <a:cs typeface="Calibri"/>
              </a:rPr>
              <a:t>1. Generating the network graph from the </a:t>
            </a:r>
            <a:r>
              <a:rPr lang="en-US"/>
              <a:t>network flow consisting of fields identifying the source and destination of the communication</a:t>
            </a:r>
            <a:endParaRPr lang="en-US">
              <a:cs typeface="Calibri"/>
            </a:endParaRPr>
          </a:p>
          <a:p>
            <a:r>
              <a:rPr lang="en-US">
                <a:cs typeface="Calibri"/>
              </a:rPr>
              <a:t>2. Training the GNN via backpropagation by minimizing the cross-entropy loss defined in the next couple of slides</a:t>
            </a:r>
          </a:p>
          <a:p>
            <a:r>
              <a:rPr lang="en-US">
                <a:cs typeface="Calibri"/>
              </a:rPr>
              <a:t>3. Performing anomaly detection via binary classification of each of the learned edge-embedding </a:t>
            </a:r>
          </a:p>
          <a:p>
            <a:endParaRPr lang="en-US">
              <a:cs typeface="Calibri"/>
            </a:endParaRPr>
          </a:p>
        </p:txBody>
      </p:sp>
    </p:spTree>
    <p:extLst>
      <p:ext uri="{BB962C8B-B14F-4D97-AF65-F5344CB8AC3E}">
        <p14:creationId xmlns:p14="http://schemas.microsoft.com/office/powerpoint/2010/main" val="9248536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1febaf05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1febaf05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cs typeface="Calibri"/>
            </a:endParaRPr>
          </a:p>
        </p:txBody>
      </p:sp>
    </p:spTree>
    <p:extLst>
      <p:ext uri="{BB962C8B-B14F-4D97-AF65-F5344CB8AC3E}">
        <p14:creationId xmlns:p14="http://schemas.microsoft.com/office/powerpoint/2010/main" val="33269509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1febaf05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1febaf05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Other examples of GNNs application for anomaly detection</a:t>
            </a:r>
            <a:endParaRPr/>
          </a:p>
        </p:txBody>
      </p:sp>
    </p:spTree>
    <p:extLst>
      <p:ext uri="{BB962C8B-B14F-4D97-AF65-F5344CB8AC3E}">
        <p14:creationId xmlns:p14="http://schemas.microsoft.com/office/powerpoint/2010/main" val="13673115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A powerful GNN must be able to generate different embeddings for different graphs. </a:t>
            </a:r>
          </a:p>
        </p:txBody>
      </p:sp>
      <p:sp>
        <p:nvSpPr>
          <p:cNvPr id="4" name="Slide Number Placeholder 3"/>
          <p:cNvSpPr>
            <a:spLocks noGrp="1"/>
          </p:cNvSpPr>
          <p:nvPr>
            <p:ph type="sldNum" sz="quarter" idx="5"/>
          </p:nvPr>
        </p:nvSpPr>
        <p:spPr/>
        <p:txBody>
          <a:bodyPr/>
          <a:lstStyle/>
          <a:p>
            <a:fld id="{BEC7EEA1-AB68-43F7-9A8D-E189530E1F54}" type="slidenum">
              <a:rPr lang="en-US" smtClean="0"/>
              <a:t>91</a:t>
            </a:fld>
            <a:endParaRPr lang="en-US"/>
          </a:p>
        </p:txBody>
      </p:sp>
    </p:spTree>
    <p:extLst>
      <p:ext uri="{BB962C8B-B14F-4D97-AF65-F5344CB8AC3E}">
        <p14:creationId xmlns:p14="http://schemas.microsoft.com/office/powerpoint/2010/main" val="37334504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ct val="20000"/>
              </a:spcBef>
              <a:spcAft>
                <a:spcPts val="600"/>
              </a:spcAft>
            </a:pPr>
            <a:r>
              <a:rPr lang="en-US"/>
              <a:t>A function is injective if it maps different elements into different outputs.</a:t>
            </a:r>
          </a:p>
        </p:txBody>
      </p:sp>
      <p:sp>
        <p:nvSpPr>
          <p:cNvPr id="4" name="Slide Number Placeholder 3"/>
          <p:cNvSpPr>
            <a:spLocks noGrp="1"/>
          </p:cNvSpPr>
          <p:nvPr>
            <p:ph type="sldNum" sz="quarter" idx="5"/>
          </p:nvPr>
        </p:nvSpPr>
        <p:spPr/>
        <p:txBody>
          <a:bodyPr/>
          <a:lstStyle/>
          <a:p>
            <a:fld id="{BEC7EEA1-AB68-43F7-9A8D-E189530E1F54}" type="slidenum">
              <a:rPr lang="en-US" smtClean="0"/>
              <a:t>96</a:t>
            </a:fld>
            <a:endParaRPr lang="en-US"/>
          </a:p>
        </p:txBody>
      </p:sp>
    </p:spTree>
    <p:extLst>
      <p:ext uri="{BB962C8B-B14F-4D97-AF65-F5344CB8AC3E}">
        <p14:creationId xmlns:p14="http://schemas.microsoft.com/office/powerpoint/2010/main" val="2674336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need to assign different embeddings arises when the nodes are in different positions in the graphs. This is called a position-aware task.</a:t>
            </a:r>
          </a:p>
        </p:txBody>
      </p:sp>
      <p:sp>
        <p:nvSpPr>
          <p:cNvPr id="4" name="Slide Number Placeholder 3"/>
          <p:cNvSpPr>
            <a:spLocks noGrp="1"/>
          </p:cNvSpPr>
          <p:nvPr>
            <p:ph type="sldNum" sz="quarter" idx="5"/>
          </p:nvPr>
        </p:nvSpPr>
        <p:spPr/>
        <p:txBody>
          <a:bodyPr/>
          <a:lstStyle/>
          <a:p>
            <a:fld id="{BEC7EEA1-AB68-43F7-9A8D-E189530E1F54}" type="slidenum">
              <a:rPr lang="en-US" smtClean="0"/>
              <a:t>97</a:t>
            </a:fld>
            <a:endParaRPr lang="en-US"/>
          </a:p>
        </p:txBody>
      </p:sp>
    </p:spTree>
    <p:extLst>
      <p:ext uri="{BB962C8B-B14F-4D97-AF65-F5344CB8AC3E}">
        <p14:creationId xmlns:p14="http://schemas.microsoft.com/office/powerpoint/2010/main" val="10848488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Two graphs G1 and G2 are said to be isomorphic if −</a:t>
            </a:r>
          </a:p>
          <a:p>
            <a:pPr marL="171450" indent="-171450" algn="just">
              <a:buFont typeface="Arial"/>
              <a:buChar char="•"/>
            </a:pPr>
            <a:r>
              <a:rPr lang="en-US"/>
              <a:t>Their number of components (vertices and edges) are same.</a:t>
            </a:r>
            <a:endParaRPr lang="en-US">
              <a:cs typeface="Calibri" panose="020F0502020204030204"/>
            </a:endParaRPr>
          </a:p>
          <a:p>
            <a:pPr marL="171450" indent="-171450">
              <a:buFont typeface="Arial"/>
              <a:buChar char="•"/>
            </a:pPr>
            <a:r>
              <a:rPr lang="en-US"/>
              <a:t>Their edge connectivity is retained</a:t>
            </a:r>
            <a:endParaRPr lang="en-US">
              <a:cs typeface="Calibri"/>
            </a:endParaRPr>
          </a:p>
          <a:p>
            <a:endParaRPr lang="en-US">
              <a:cs typeface="Calibri"/>
            </a:endParaRPr>
          </a:p>
          <a:p>
            <a:r>
              <a:rPr lang="en-US"/>
              <a:t>Considering nodes with uniform features, GNNs that discriminate the shown graphs will map different subtrees of computational graphs into different node representations. This property is called Injectivity</a:t>
            </a:r>
            <a:r>
              <a:rPr lang="en-US" b="1"/>
              <a:t>. </a:t>
            </a:r>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98</a:t>
            </a:fld>
            <a:endParaRPr lang="en-US"/>
          </a:p>
        </p:txBody>
      </p:sp>
    </p:spTree>
    <p:extLst>
      <p:ext uri="{BB962C8B-B14F-4D97-AF65-F5344CB8AC3E}">
        <p14:creationId xmlns:p14="http://schemas.microsoft.com/office/powerpoint/2010/main" val="19414055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Graph neural networks are the hottest subfield of ML right now. A lot of research is being done in this field and there has never been a good time to get started with GNNs. </a:t>
            </a:r>
          </a:p>
        </p:txBody>
      </p:sp>
      <p:sp>
        <p:nvSpPr>
          <p:cNvPr id="4" name="Slide Number Placeholder 3"/>
          <p:cNvSpPr>
            <a:spLocks noGrp="1"/>
          </p:cNvSpPr>
          <p:nvPr>
            <p:ph type="sldNum" sz="quarter" idx="5"/>
          </p:nvPr>
        </p:nvSpPr>
        <p:spPr/>
        <p:txBody>
          <a:bodyPr/>
          <a:lstStyle/>
          <a:p>
            <a:fld id="{BEC7EEA1-AB68-43F7-9A8D-E189530E1F54}" type="slidenum">
              <a:rPr lang="en-US" smtClean="0"/>
              <a:t>99</a:t>
            </a:fld>
            <a:endParaRPr lang="en-US"/>
          </a:p>
        </p:txBody>
      </p:sp>
    </p:spTree>
    <p:extLst>
      <p:ext uri="{BB962C8B-B14F-4D97-AF65-F5344CB8AC3E}">
        <p14:creationId xmlns:p14="http://schemas.microsoft.com/office/powerpoint/2010/main" val="3216866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20000"/>
              </a:spcBef>
              <a:spcAft>
                <a:spcPts val="600"/>
              </a:spcAft>
              <a:buFont typeface="Arial,Sans-Serif"/>
              <a:buChar char="•"/>
            </a:pPr>
            <a:r>
              <a:rPr lang="en-US">
                <a:cs typeface="Calibri"/>
              </a:rPr>
              <a:t>The input is a graph with features for nodes, edges and global features.</a:t>
            </a:r>
          </a:p>
          <a:p>
            <a:pPr marL="342900" indent="-342900">
              <a:lnSpc>
                <a:spcPct val="150000"/>
              </a:lnSpc>
              <a:spcBef>
                <a:spcPct val="20000"/>
              </a:spcBef>
              <a:spcAft>
                <a:spcPts val="600"/>
              </a:spcAft>
              <a:buFont typeface="Arial,Sans-Serif"/>
              <a:buChar char="•"/>
            </a:pPr>
            <a:r>
              <a:rPr lang="en-US">
                <a:cs typeface="Calibri"/>
              </a:rPr>
              <a:t>A single layer of a GNN consists of </a:t>
            </a:r>
          </a:p>
          <a:p>
            <a:pPr marL="342900" indent="-342900">
              <a:lnSpc>
                <a:spcPct val="150000"/>
              </a:lnSpc>
              <a:spcBef>
                <a:spcPct val="20000"/>
              </a:spcBef>
              <a:spcAft>
                <a:spcPts val="600"/>
              </a:spcAft>
              <a:buFont typeface="Arial,Sans-Serif"/>
              <a:buChar char="•"/>
            </a:pPr>
            <a:r>
              <a:rPr lang="en-US"/>
              <a:t>An update function </a:t>
            </a:r>
            <a:r>
              <a:rPr lang="en-US" i="1"/>
              <a:t>f </a:t>
            </a:r>
            <a:r>
              <a:rPr lang="en-US"/>
              <a:t>exists for each type of information – for node, edge and global information.</a:t>
            </a:r>
            <a:endParaRPr lang="en-US">
              <a:cs typeface="Calibri"/>
            </a:endParaRPr>
          </a:p>
          <a:p>
            <a:pPr marL="342900" indent="-342900">
              <a:lnSpc>
                <a:spcPct val="150000"/>
              </a:lnSpc>
              <a:spcBef>
                <a:spcPct val="20000"/>
              </a:spcBef>
              <a:spcAft>
                <a:spcPts val="600"/>
              </a:spcAft>
              <a:buFont typeface="Arial,Sans-Serif"/>
              <a:buChar char="•"/>
            </a:pPr>
            <a:r>
              <a:rPr lang="en-US"/>
              <a:t>It could be an MLP or any other model.</a:t>
            </a:r>
            <a:endParaRPr lang="en-US">
              <a:cs typeface="Calibri"/>
            </a:endParaRPr>
          </a:p>
          <a:p>
            <a:pPr marL="342900" indent="-342900">
              <a:lnSpc>
                <a:spcPct val="150000"/>
              </a:lnSpc>
              <a:spcBef>
                <a:spcPct val="20000"/>
              </a:spcBef>
              <a:spcAft>
                <a:spcPts val="600"/>
              </a:spcAft>
              <a:buFont typeface="Arial,Sans-Serif"/>
              <a:buChar char="•"/>
            </a:pPr>
            <a:r>
              <a:rPr lang="en-US"/>
              <a:t>Here, the update functions is applied to the respective embeddings and to produce a new graph - and this is one layer of a graph neural network.</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C7EEA1-AB68-43F7-9A8D-E189530E1F54}" type="slidenum">
              <a:rPr lang="en-US" smtClean="0"/>
              <a:t>11</a:t>
            </a:fld>
            <a:endParaRPr lang="en-US"/>
          </a:p>
        </p:txBody>
      </p:sp>
    </p:spTree>
    <p:extLst>
      <p:ext uri="{BB962C8B-B14F-4D97-AF65-F5344CB8AC3E}">
        <p14:creationId xmlns:p14="http://schemas.microsoft.com/office/powerpoint/2010/main" val="3239350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12/3/2021</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12/3/2021</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369044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1192" y="702156"/>
            <a:ext cx="11029616" cy="1188720"/>
          </a:xfrm>
        </p:spPr>
        <p:txBody>
          <a:bodyPr anchor="t">
            <a:normAutofit/>
          </a:bodyPr>
          <a:lstStyle>
            <a:lvl1pPr>
              <a:defRPr sz="3200" cap="none">
                <a:solidFill>
                  <a:srgbClr val="FF0000"/>
                </a:solidFill>
              </a:defRPr>
            </a:lvl1p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nchor="t">
            <a:normAutofit/>
          </a:bodyPr>
          <a:lstStyle>
            <a:lvl1pPr marL="0" indent="0">
              <a:lnSpc>
                <a:spcPct val="150000"/>
              </a:lnSpc>
              <a:buNone/>
              <a:defRPr sz="2000"/>
            </a:lvl1pPr>
            <a:lvl2pPr marL="630000" indent="-306000">
              <a:lnSpc>
                <a:spcPct val="150000"/>
              </a:lnSpc>
              <a:buFont typeface="Wingdings 3" panose="05040102010807070707" pitchFamily="18" charset="2"/>
              <a:buChar char="Ò"/>
              <a:defRPr sz="1800"/>
            </a:lvl2pPr>
            <a:lvl3pPr marL="900000" indent="-270000">
              <a:lnSpc>
                <a:spcPct val="150000"/>
              </a:lnSpc>
              <a:buFont typeface="Wingdings 3" panose="05040102010807070707" pitchFamily="18" charset="2"/>
              <a:buChar char="9"/>
              <a:defRPr sz="1600"/>
            </a:lvl3pPr>
            <a:lvl4pPr>
              <a:lnSpc>
                <a:spcPct val="150000"/>
              </a:lnSpc>
              <a:defRPr sz="1400"/>
            </a:lvl4pPr>
            <a:lvl5pPr>
              <a:lnSpc>
                <a:spcPct val="15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12/3/2021</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244341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12/3/2021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12/3/2021</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rgbClr val="FF0000"/>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12/3/2021</a:t>
            </a:fld>
            <a:endParaRPr lang="en-US"/>
          </a:p>
        </p:txBody>
      </p:sp>
      <p:sp>
        <p:nvSpPr>
          <p:cNvPr id="6" name="Footer Placeholder 5"/>
          <p:cNvSpPr>
            <a:spLocks noGrp="1"/>
          </p:cNvSpPr>
          <p:nvPr>
            <p:ph type="ftr" sz="quarter" idx="11"/>
          </p:nvPr>
        </p:nvSpPr>
        <p:spPr/>
        <p:txBody>
          <a:bodyPr/>
          <a:lstStyle>
            <a:lvl1pPr>
              <a:defRPr cap="none"/>
            </a:lvl1p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12/3/2021</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github.com/RajeshDM/Graph_neural_network_experiment"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4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School of Electrical Engineering and Computer Science</a:t>
            </a: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9417" y="1026160"/>
            <a:ext cx="10993549" cy="684367"/>
          </a:xfrm>
        </p:spPr>
        <p:txBody>
          <a:bodyPr>
            <a:normAutofit/>
          </a:bodyPr>
          <a:lstStyle/>
          <a:p>
            <a:r>
              <a:rPr lang="en-US" cap="none"/>
              <a:t>Introduction to Graph neural networks (GNNs)</a:t>
            </a: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t="16955" r="-967"/>
          <a:stretch/>
        </p:blipFill>
        <p:spPr>
          <a:xfrm>
            <a:off x="448733" y="3643341"/>
            <a:ext cx="11369557" cy="2749177"/>
          </a:xfrm>
          <a:prstGeom prst="rect">
            <a:avLst/>
          </a:prstGeom>
        </p:spPr>
      </p:pic>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89525" y="1716257"/>
            <a:ext cx="10993546" cy="1339089"/>
          </a:xfrm>
        </p:spPr>
        <p:txBody>
          <a:bodyPr vert="horz" lIns="91440" tIns="45720" rIns="91440" bIns="45720" rtlCol="0" anchor="t">
            <a:noAutofit/>
          </a:bodyPr>
          <a:lstStyle/>
          <a:p>
            <a:pPr>
              <a:lnSpc>
                <a:spcPct val="100000"/>
              </a:lnSpc>
            </a:pPr>
            <a:r>
              <a:rPr lang="en-US" sz="1800" cap="none">
                <a:ea typeface="+mn-lt"/>
                <a:cs typeface="+mn-lt"/>
              </a:rPr>
              <a:t>Ajay Krishna, Ali Raza, </a:t>
            </a:r>
            <a:r>
              <a:rPr lang="en-US" sz="1800" cap="none" err="1">
                <a:ea typeface="+mn-lt"/>
                <a:cs typeface="+mn-lt"/>
              </a:rPr>
              <a:t>Irené</a:t>
            </a:r>
            <a:r>
              <a:rPr lang="en-US" sz="1800" cap="none">
                <a:ea typeface="+mn-lt"/>
                <a:cs typeface="+mn-lt"/>
              </a:rPr>
              <a:t> </a:t>
            </a:r>
            <a:r>
              <a:rPr lang="en-US" sz="1800" cap="none" err="1">
                <a:ea typeface="+mn-lt"/>
                <a:cs typeface="+mn-lt"/>
              </a:rPr>
              <a:t>Tematelewo</a:t>
            </a:r>
            <a:r>
              <a:rPr lang="en-US" sz="1800" cap="none">
                <a:ea typeface="+mn-lt"/>
                <a:cs typeface="+mn-lt"/>
              </a:rPr>
              <a:t>, Rajesh </a:t>
            </a:r>
            <a:r>
              <a:rPr lang="en-US" sz="1800" cap="none" err="1">
                <a:ea typeface="+mn-lt"/>
                <a:cs typeface="+mn-lt"/>
              </a:rPr>
              <a:t>Mangannavar</a:t>
            </a:r>
            <a:endParaRPr lang="en-US" sz="1800" cap="none" err="1"/>
          </a:p>
          <a:p>
            <a:pPr>
              <a:lnSpc>
                <a:spcPct val="100000"/>
              </a:lnSpc>
            </a:pPr>
            <a:r>
              <a:rPr lang="en-US" sz="1800" cap="none">
                <a:solidFill>
                  <a:schemeClr val="tx1">
                    <a:lumMod val="65000"/>
                    <a:lumOff val="35000"/>
                  </a:schemeClr>
                </a:solidFill>
                <a:latin typeface="Century Gothic"/>
                <a:cs typeface="Courier New"/>
              </a:rPr>
              <a:t>{</a:t>
            </a:r>
            <a:r>
              <a:rPr lang="en-US" sz="1800" cap="none" err="1">
                <a:solidFill>
                  <a:schemeClr val="tx1">
                    <a:lumMod val="65000"/>
                    <a:lumOff val="35000"/>
                  </a:schemeClr>
                </a:solidFill>
                <a:latin typeface="Courier New"/>
                <a:ea typeface="+mn-lt"/>
                <a:cs typeface="+mn-lt"/>
              </a:rPr>
              <a:t>krishnaj</a:t>
            </a:r>
            <a:r>
              <a:rPr lang="en-US" sz="1800" cap="none">
                <a:solidFill>
                  <a:schemeClr val="tx1">
                    <a:lumMod val="65000"/>
                    <a:lumOff val="35000"/>
                  </a:schemeClr>
                </a:solidFill>
                <a:latin typeface="Courier New"/>
                <a:cs typeface="Courier New"/>
              </a:rPr>
              <a:t>, </a:t>
            </a:r>
            <a:r>
              <a:rPr lang="en-US" sz="1800" cap="none" err="1">
                <a:solidFill>
                  <a:schemeClr val="tx1">
                    <a:lumMod val="65000"/>
                    <a:lumOff val="35000"/>
                  </a:schemeClr>
                </a:solidFill>
                <a:latin typeface="Courier New"/>
                <a:ea typeface="+mn-lt"/>
                <a:cs typeface="+mn-lt"/>
              </a:rPr>
              <a:t>razaa</a:t>
            </a:r>
            <a:r>
              <a:rPr lang="en-US" sz="1800" cap="none">
                <a:solidFill>
                  <a:schemeClr val="tx1">
                    <a:lumMod val="65000"/>
                    <a:lumOff val="35000"/>
                  </a:schemeClr>
                </a:solidFill>
                <a:latin typeface="Courier New"/>
                <a:cs typeface="Courier New"/>
              </a:rPr>
              <a:t>, </a:t>
            </a:r>
            <a:r>
              <a:rPr lang="en-US" sz="1800" cap="none" err="1">
                <a:solidFill>
                  <a:schemeClr val="tx1">
                    <a:lumMod val="65000"/>
                    <a:lumOff val="35000"/>
                  </a:schemeClr>
                </a:solidFill>
                <a:latin typeface="Courier New"/>
                <a:ea typeface="+mn-lt"/>
                <a:cs typeface="+mn-lt"/>
              </a:rPr>
              <a:t>temateli</a:t>
            </a:r>
            <a:r>
              <a:rPr lang="en-US" sz="1800" cap="none">
                <a:solidFill>
                  <a:schemeClr val="tx1">
                    <a:lumMod val="65000"/>
                    <a:lumOff val="35000"/>
                  </a:schemeClr>
                </a:solidFill>
                <a:latin typeface="Courier New"/>
                <a:cs typeface="Courier New"/>
              </a:rPr>
              <a:t>, </a:t>
            </a:r>
            <a:r>
              <a:rPr lang="en-US" sz="1800" cap="none" err="1">
                <a:solidFill>
                  <a:schemeClr val="tx1">
                    <a:lumMod val="65000"/>
                    <a:lumOff val="35000"/>
                  </a:schemeClr>
                </a:solidFill>
                <a:latin typeface="Courier New"/>
                <a:ea typeface="+mn-lt"/>
                <a:cs typeface="+mn-lt"/>
              </a:rPr>
              <a:t>mangannr</a:t>
            </a:r>
            <a:r>
              <a:rPr lang="en-US" sz="1800" cap="none">
                <a:solidFill>
                  <a:schemeClr val="tx1">
                    <a:lumMod val="65000"/>
                    <a:lumOff val="35000"/>
                  </a:schemeClr>
                </a:solidFill>
                <a:latin typeface="Century Gothic"/>
                <a:cs typeface="Courier New"/>
              </a:rPr>
              <a:t>}@oregonstate.edu</a:t>
            </a:r>
          </a:p>
          <a:p>
            <a:pPr>
              <a:lnSpc>
                <a:spcPct val="100000"/>
              </a:lnSpc>
            </a:pPr>
            <a:r>
              <a:rPr lang="en-US" sz="1800" cap="none">
                <a:solidFill>
                  <a:schemeClr val="tx1">
                    <a:lumMod val="65000"/>
                    <a:lumOff val="35000"/>
                  </a:schemeClr>
                </a:solidFill>
                <a:ea typeface="+mn-lt"/>
                <a:cs typeface="+mn-lt"/>
              </a:rPr>
              <a:t>School of Electrical Engineering and Computer Science</a:t>
            </a:r>
            <a:endParaRPr lang="en-US">
              <a:solidFill>
                <a:schemeClr val="tx1">
                  <a:lumMod val="65000"/>
                  <a:lumOff val="35000"/>
                </a:schemeClr>
              </a:solidFill>
            </a:endParaRPr>
          </a:p>
          <a:p>
            <a:pPr>
              <a:lnSpc>
                <a:spcPct val="100000"/>
              </a:lnSpc>
            </a:pPr>
            <a:r>
              <a:rPr lang="en-US" sz="1800" cap="none">
                <a:solidFill>
                  <a:schemeClr val="tx1">
                    <a:lumMod val="65000"/>
                    <a:lumOff val="35000"/>
                  </a:schemeClr>
                </a:solidFill>
                <a:cs typeface="Courier New"/>
              </a:rPr>
              <a:t>Oregon State University</a:t>
            </a:r>
          </a:p>
          <a:p>
            <a:pPr>
              <a:lnSpc>
                <a:spcPct val="100000"/>
              </a:lnSpc>
            </a:pPr>
            <a:endParaRPr lang="en-US" sz="1800" cap="none">
              <a:solidFill>
                <a:srgbClr val="595959"/>
              </a:solidFill>
              <a:cs typeface="Courier New"/>
            </a:endParaRPr>
          </a:p>
          <a:p>
            <a:endParaRPr lang="en-US" sz="1800" cap="none">
              <a:cs typeface="Courier New"/>
            </a:endParaRPr>
          </a:p>
          <a:p>
            <a:endParaRPr lang="en-US" sz="1800"/>
          </a:p>
          <a:p>
            <a:endParaRPr lang="en-US" sz="1800"/>
          </a:p>
        </p:txBody>
      </p:sp>
      <p:sp>
        <p:nvSpPr>
          <p:cNvPr id="7" name="Slide Number Placeholder 6">
            <a:extLst>
              <a:ext uri="{FF2B5EF4-FFF2-40B4-BE49-F238E27FC236}">
                <a16:creationId xmlns:a16="http://schemas.microsoft.com/office/drawing/2014/main" id="{367F6F7A-E4D5-45F8-BBEC-D4E64EFA679B}"/>
              </a:ext>
            </a:extLst>
          </p:cNvPr>
          <p:cNvSpPr>
            <a:spLocks noGrp="1"/>
          </p:cNvSpPr>
          <p:nvPr>
            <p:ph type="sldNum" sz="quarter" idx="12"/>
          </p:nvPr>
        </p:nvSpPr>
        <p:spPr/>
        <p:txBody>
          <a:bodyPr/>
          <a:lstStyle/>
          <a:p>
            <a:fld id="{3A98EE3D-8CD1-4C3F-BD1C-C98C9596463C}" type="slidenum">
              <a:rPr lang="en-US" smtClean="0"/>
              <a:t>1</a:t>
            </a:fld>
            <a:endParaRPr lang="en-US"/>
          </a:p>
        </p:txBody>
      </p:sp>
      <p:sp>
        <p:nvSpPr>
          <p:cNvPr id="8" name="Footer Placeholder 7">
            <a:extLst>
              <a:ext uri="{FF2B5EF4-FFF2-40B4-BE49-F238E27FC236}">
                <a16:creationId xmlns:a16="http://schemas.microsoft.com/office/drawing/2014/main" id="{19DD6DDA-6A4A-4D00-B2A0-05B82B84ABD0}"/>
              </a:ext>
            </a:extLst>
          </p:cNvPr>
          <p:cNvSpPr>
            <a:spLocks noGrp="1"/>
          </p:cNvSpPr>
          <p:nvPr>
            <p:ph type="ftr" sz="quarter" idx="11"/>
          </p:nvPr>
        </p:nvSpPr>
        <p:spPr>
          <a:xfrm>
            <a:off x="369525" y="6423914"/>
            <a:ext cx="6917210" cy="365125"/>
          </a:xfrm>
        </p:spPr>
        <p:txBody>
          <a:bodyPr/>
          <a:lstStyle/>
          <a:p>
            <a:r>
              <a:rPr lang="en-US" sz="1400" cap="none"/>
              <a:t>Project submitted to AI 530: Big Ideas in AI</a:t>
            </a:r>
            <a:endParaRPr lang="en-US" cap="none"/>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16A8-66AB-994D-8F17-A6F95714FBD5}"/>
              </a:ext>
            </a:extLst>
          </p:cNvPr>
          <p:cNvSpPr>
            <a:spLocks noGrp="1"/>
          </p:cNvSpPr>
          <p:nvPr>
            <p:ph type="title"/>
          </p:nvPr>
        </p:nvSpPr>
        <p:spPr/>
        <p:txBody>
          <a:bodyPr/>
          <a:lstStyle/>
          <a:p>
            <a:r>
              <a:rPr lang="en-US"/>
              <a:t>Graph neural networks</a:t>
            </a:r>
          </a:p>
        </p:txBody>
      </p:sp>
      <p:sp>
        <p:nvSpPr>
          <p:cNvPr id="3" name="Content Placeholder 2">
            <a:extLst>
              <a:ext uri="{FF2B5EF4-FFF2-40B4-BE49-F238E27FC236}">
                <a16:creationId xmlns:a16="http://schemas.microsoft.com/office/drawing/2014/main" id="{5E0E13D4-BAA4-2D49-ACD0-4499F55CA1F9}"/>
              </a:ext>
            </a:extLst>
          </p:cNvPr>
          <p:cNvSpPr>
            <a:spLocks noGrp="1"/>
          </p:cNvSpPr>
          <p:nvPr>
            <p:ph idx="1"/>
          </p:nvPr>
        </p:nvSpPr>
        <p:spPr/>
        <p:txBody>
          <a:bodyPr/>
          <a:lstStyle/>
          <a:p>
            <a:r>
              <a:rPr lang="en-US"/>
              <a:t>1. Neural networks developed to operate on graph data</a:t>
            </a:r>
          </a:p>
          <a:p>
            <a:r>
              <a:rPr lang="en-US"/>
              <a:t>2. Recent advancements have improved the capabilities</a:t>
            </a:r>
          </a:p>
          <a:p>
            <a:r>
              <a:rPr lang="en-US"/>
              <a:t>3. Practical applications is a wide range of domains (chemisty, vision etc.)</a:t>
            </a:r>
          </a:p>
          <a:p>
            <a:endParaRPr lang="en-US"/>
          </a:p>
        </p:txBody>
      </p:sp>
      <p:sp>
        <p:nvSpPr>
          <p:cNvPr id="4" name="Slide Number Placeholder 3">
            <a:extLst>
              <a:ext uri="{FF2B5EF4-FFF2-40B4-BE49-F238E27FC236}">
                <a16:creationId xmlns:a16="http://schemas.microsoft.com/office/drawing/2014/main" id="{699351FA-0EA6-5342-B66F-E16E16E2532A}"/>
              </a:ext>
            </a:extLst>
          </p:cNvPr>
          <p:cNvSpPr>
            <a:spLocks noGrp="1"/>
          </p:cNvSpPr>
          <p:nvPr>
            <p:ph type="sldNum" sz="quarter" idx="12"/>
          </p:nvPr>
        </p:nvSpPr>
        <p:spPr/>
        <p:txBody>
          <a:bodyPr/>
          <a:lstStyle/>
          <a:p>
            <a:fld id="{3A98EE3D-8CD1-4C3F-BD1C-C98C9596463C}" type="slidenum">
              <a:rPr lang="en-US" smtClean="0"/>
              <a:t>10</a:t>
            </a:fld>
            <a:endParaRPr lang="en-US"/>
          </a:p>
        </p:txBody>
      </p:sp>
    </p:spTree>
    <p:extLst>
      <p:ext uri="{BB962C8B-B14F-4D97-AF65-F5344CB8AC3E}">
        <p14:creationId xmlns:p14="http://schemas.microsoft.com/office/powerpoint/2010/main" val="27383061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60B520-E485-4C22-8E8B-2CC65DB45538}"/>
              </a:ext>
            </a:extLst>
          </p:cNvPr>
          <p:cNvSpPr>
            <a:spLocks noGrp="1"/>
          </p:cNvSpPr>
          <p:nvPr>
            <p:ph type="title"/>
          </p:nvPr>
        </p:nvSpPr>
        <p:spPr/>
        <p:txBody>
          <a:bodyPr/>
          <a:lstStyle/>
          <a:p>
            <a:r>
              <a:rPr lang="en-US"/>
              <a:t>How to get started?</a:t>
            </a:r>
          </a:p>
        </p:txBody>
      </p:sp>
      <p:sp>
        <p:nvSpPr>
          <p:cNvPr id="6" name="Content Placeholder 5">
            <a:extLst>
              <a:ext uri="{FF2B5EF4-FFF2-40B4-BE49-F238E27FC236}">
                <a16:creationId xmlns:a16="http://schemas.microsoft.com/office/drawing/2014/main" id="{04ED57FF-65E1-4ED1-9ED1-5FD9E7DFD938}"/>
              </a:ext>
            </a:extLst>
          </p:cNvPr>
          <p:cNvSpPr>
            <a:spLocks noGrp="1"/>
          </p:cNvSpPr>
          <p:nvPr>
            <p:ph idx="1"/>
          </p:nvPr>
        </p:nvSpPr>
        <p:spPr>
          <a:xfrm>
            <a:off x="581193" y="3149882"/>
            <a:ext cx="11029615" cy="3634486"/>
          </a:xfrm>
        </p:spPr>
        <p:txBody>
          <a:bodyPr/>
          <a:lstStyle/>
          <a:p>
            <a:r>
              <a:rPr lang="en-US">
                <a:solidFill>
                  <a:srgbClr val="FF0000"/>
                </a:solidFill>
              </a:rPr>
              <a:t>Frameworks</a:t>
            </a:r>
          </a:p>
          <a:p>
            <a:pPr lvl="1"/>
            <a:r>
              <a:rPr lang="en-US" err="1"/>
              <a:t>PyTorch</a:t>
            </a:r>
            <a:r>
              <a:rPr lang="en-US"/>
              <a:t> Geometric (</a:t>
            </a:r>
            <a:r>
              <a:rPr lang="en-US" err="1"/>
              <a:t>PyG</a:t>
            </a:r>
            <a:r>
              <a:rPr lang="en-US"/>
              <a:t>)</a:t>
            </a:r>
            <a:r>
              <a:rPr lang="en-US" baseline="30000"/>
              <a:t>1</a:t>
            </a:r>
          </a:p>
          <a:p>
            <a:pPr lvl="1"/>
            <a:r>
              <a:rPr lang="en-US"/>
              <a:t>DEEP GRAPH LIBRARY</a:t>
            </a:r>
            <a:r>
              <a:rPr lang="en-US" baseline="30000"/>
              <a:t>2</a:t>
            </a:r>
          </a:p>
          <a:p>
            <a:pPr lvl="1"/>
            <a:r>
              <a:rPr lang="en-US"/>
              <a:t>TensorFlow GNN</a:t>
            </a:r>
            <a:r>
              <a:rPr lang="en-US" baseline="30000"/>
              <a:t>3</a:t>
            </a:r>
          </a:p>
        </p:txBody>
      </p:sp>
      <p:sp>
        <p:nvSpPr>
          <p:cNvPr id="2" name="Slide Number Placeholder 1">
            <a:extLst>
              <a:ext uri="{FF2B5EF4-FFF2-40B4-BE49-F238E27FC236}">
                <a16:creationId xmlns:a16="http://schemas.microsoft.com/office/drawing/2014/main" id="{CAC6D390-837E-41AB-A2F3-36F47D610AFB}"/>
              </a:ext>
            </a:extLst>
          </p:cNvPr>
          <p:cNvSpPr>
            <a:spLocks noGrp="1"/>
          </p:cNvSpPr>
          <p:nvPr>
            <p:ph type="sldNum" sz="quarter" idx="12"/>
          </p:nvPr>
        </p:nvSpPr>
        <p:spPr/>
        <p:txBody>
          <a:bodyPr/>
          <a:lstStyle/>
          <a:p>
            <a:fld id="{3A98EE3D-8CD1-4C3F-BD1C-C98C9596463C}" type="slidenum">
              <a:rPr lang="en-US" smtClean="0"/>
              <a:t>100</a:t>
            </a:fld>
            <a:endParaRPr lang="en-US"/>
          </a:p>
        </p:txBody>
      </p:sp>
      <p:sp>
        <p:nvSpPr>
          <p:cNvPr id="3" name="Footer Placeholder 2">
            <a:extLst>
              <a:ext uri="{FF2B5EF4-FFF2-40B4-BE49-F238E27FC236}">
                <a16:creationId xmlns:a16="http://schemas.microsoft.com/office/drawing/2014/main" id="{D4018E08-9238-4D79-ADCD-CB7631B38622}"/>
              </a:ext>
            </a:extLst>
          </p:cNvPr>
          <p:cNvSpPr>
            <a:spLocks noGrp="1"/>
          </p:cNvSpPr>
          <p:nvPr>
            <p:ph type="ftr" sz="quarter" idx="11"/>
          </p:nvPr>
        </p:nvSpPr>
        <p:spPr/>
        <p:txBody>
          <a:bodyPr/>
          <a:lstStyle/>
          <a:p>
            <a:r>
              <a:rPr lang="en-US" cap="none"/>
              <a:t>1   https://pytorch-geometric.readthedocs.io/en/latest/</a:t>
            </a:r>
          </a:p>
          <a:p>
            <a:r>
              <a:rPr lang="en-US" cap="none"/>
              <a:t>2   </a:t>
            </a:r>
            <a:r>
              <a:rPr lang="en-US" cap="none">
                <a:ea typeface="+mn-lt"/>
                <a:cs typeface="+mn-lt"/>
              </a:rPr>
              <a:t>https://www.dgl.ai/</a:t>
            </a:r>
            <a:br>
              <a:rPr lang="en-US" cap="none">
                <a:ea typeface="+mn-lt"/>
                <a:cs typeface="+mn-lt"/>
              </a:rPr>
            </a:br>
            <a:r>
              <a:rPr lang="en-US" cap="none">
                <a:ea typeface="+mn-lt"/>
                <a:cs typeface="+mn-lt"/>
              </a:rPr>
              <a:t>3   https://github.com/deepmind/graph_nets</a:t>
            </a:r>
          </a:p>
        </p:txBody>
      </p:sp>
      <p:sp>
        <p:nvSpPr>
          <p:cNvPr id="7" name="TextBox 6">
            <a:extLst>
              <a:ext uri="{FF2B5EF4-FFF2-40B4-BE49-F238E27FC236}">
                <a16:creationId xmlns:a16="http://schemas.microsoft.com/office/drawing/2014/main" id="{B73140F5-9305-4412-915F-7E03CE4326AD}"/>
              </a:ext>
            </a:extLst>
          </p:cNvPr>
          <p:cNvSpPr txBox="1"/>
          <p:nvPr/>
        </p:nvSpPr>
        <p:spPr>
          <a:xfrm>
            <a:off x="666749" y="1364052"/>
            <a:ext cx="10620375" cy="2031325"/>
          </a:xfrm>
          <a:prstGeom prst="rect">
            <a:avLst/>
          </a:prstGeom>
          <a:noFill/>
        </p:spPr>
        <p:txBody>
          <a:bodyPr wrap="square">
            <a:spAutoFit/>
          </a:bodyPr>
          <a:lstStyle/>
          <a:p>
            <a:r>
              <a:rPr lang="en-US">
                <a:solidFill>
                  <a:schemeClr val="tx1">
                    <a:lumMod val="75000"/>
                    <a:lumOff val="25000"/>
                  </a:schemeClr>
                </a:solidFill>
              </a:rPr>
              <a:t>Wu, </a:t>
            </a:r>
            <a:r>
              <a:rPr lang="en-US" err="1">
                <a:solidFill>
                  <a:schemeClr val="tx1">
                    <a:lumMod val="75000"/>
                    <a:lumOff val="25000"/>
                  </a:schemeClr>
                </a:solidFill>
              </a:rPr>
              <a:t>Zonghan</a:t>
            </a:r>
            <a:r>
              <a:rPr lang="en-US">
                <a:solidFill>
                  <a:schemeClr val="tx1">
                    <a:lumMod val="75000"/>
                    <a:lumOff val="25000"/>
                  </a:schemeClr>
                </a:solidFill>
              </a:rPr>
              <a:t>, et al. "</a:t>
            </a:r>
            <a:r>
              <a:rPr lang="en-US" b="1">
                <a:solidFill>
                  <a:schemeClr val="tx1">
                    <a:lumMod val="75000"/>
                    <a:lumOff val="25000"/>
                  </a:schemeClr>
                </a:solidFill>
              </a:rPr>
              <a:t>A comprehensive survey on graph neural networks</a:t>
            </a:r>
            <a:r>
              <a:rPr lang="en-US">
                <a:solidFill>
                  <a:schemeClr val="tx1">
                    <a:lumMod val="75000"/>
                    <a:lumOff val="25000"/>
                  </a:schemeClr>
                </a:solidFill>
              </a:rPr>
              <a:t>." IEEE transactions on neural networks and learning systems 32.1 (2020): 4-24.</a:t>
            </a:r>
          </a:p>
          <a:p>
            <a:endParaRPr lang="en-US">
              <a:solidFill>
                <a:schemeClr val="tx1">
                  <a:lumMod val="75000"/>
                  <a:lumOff val="25000"/>
                </a:schemeClr>
              </a:solidFill>
            </a:endParaRPr>
          </a:p>
          <a:p>
            <a:r>
              <a:rPr lang="en-US">
                <a:solidFill>
                  <a:schemeClr val="tx1">
                    <a:lumMod val="75000"/>
                    <a:lumOff val="25000"/>
                  </a:schemeClr>
                </a:solidFill>
              </a:rPr>
              <a:t>Gilmer, Justin, et al. "</a:t>
            </a:r>
            <a:r>
              <a:rPr lang="en-US" b="1">
                <a:solidFill>
                  <a:schemeClr val="tx1">
                    <a:lumMod val="75000"/>
                    <a:lumOff val="25000"/>
                  </a:schemeClr>
                </a:solidFill>
              </a:rPr>
              <a:t>Neural message passing for quantum chemistry." International conference on machine learning</a:t>
            </a:r>
            <a:r>
              <a:rPr lang="en-US">
                <a:solidFill>
                  <a:schemeClr val="tx1">
                    <a:lumMod val="75000"/>
                    <a:lumOff val="25000"/>
                  </a:schemeClr>
                </a:solidFill>
              </a:rPr>
              <a:t>. PMLR, 2017.</a:t>
            </a:r>
          </a:p>
          <a:p>
            <a:endParaRPr lang="en-US">
              <a:solidFill>
                <a:schemeClr val="tx1">
                  <a:lumMod val="75000"/>
                  <a:lumOff val="25000"/>
                </a:schemeClr>
              </a:solidFill>
            </a:endParaRPr>
          </a:p>
          <a:p>
            <a:endParaRPr lang="en-US">
              <a:solidFill>
                <a:schemeClr val="tx1">
                  <a:lumMod val="75000"/>
                  <a:lumOff val="25000"/>
                </a:schemeClr>
              </a:solidFill>
            </a:endParaRPr>
          </a:p>
        </p:txBody>
      </p:sp>
    </p:spTree>
    <p:extLst>
      <p:ext uri="{BB962C8B-B14F-4D97-AF65-F5344CB8AC3E}">
        <p14:creationId xmlns:p14="http://schemas.microsoft.com/office/powerpoint/2010/main" val="20784796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669-72A3-45AE-8EFA-1B1C4EBEB0BE}"/>
              </a:ext>
            </a:extLst>
          </p:cNvPr>
          <p:cNvSpPr>
            <a:spLocks noGrp="1"/>
          </p:cNvSpPr>
          <p:nvPr>
            <p:ph type="title"/>
          </p:nvPr>
        </p:nvSpPr>
        <p:spPr/>
        <p:txBody>
          <a:bodyPr/>
          <a:lstStyle/>
          <a:p>
            <a:r>
              <a:rPr lang="en-US">
                <a:ea typeface="+mj-lt"/>
                <a:cs typeface="+mj-lt"/>
              </a:rPr>
              <a:t>How to get started?</a:t>
            </a:r>
            <a:endParaRPr lang="en-US"/>
          </a:p>
        </p:txBody>
      </p:sp>
      <p:sp>
        <p:nvSpPr>
          <p:cNvPr id="3" name="Content Placeholder 2">
            <a:extLst>
              <a:ext uri="{FF2B5EF4-FFF2-40B4-BE49-F238E27FC236}">
                <a16:creationId xmlns:a16="http://schemas.microsoft.com/office/drawing/2014/main" id="{2E31396E-5683-416A-9798-5807A4FE17E4}"/>
              </a:ext>
            </a:extLst>
          </p:cNvPr>
          <p:cNvSpPr>
            <a:spLocks noGrp="1"/>
          </p:cNvSpPr>
          <p:nvPr>
            <p:ph idx="1"/>
          </p:nvPr>
        </p:nvSpPr>
        <p:spPr/>
        <p:txBody>
          <a:bodyPr>
            <a:normAutofit/>
          </a:bodyPr>
          <a:lstStyle/>
          <a:p>
            <a:pPr marL="629920" lvl="1" indent="-305435">
              <a:buFont typeface="Wingdings 3"/>
            </a:pPr>
            <a:r>
              <a:rPr lang="en-US"/>
              <a:t>Link</a:t>
            </a:r>
            <a:r>
              <a:rPr lang="en-US">
                <a:ea typeface="+mn-lt"/>
                <a:cs typeface="+mn-lt"/>
              </a:rPr>
              <a:t> to our </a:t>
            </a:r>
            <a:r>
              <a:rPr lang="en-US" err="1">
                <a:ea typeface="+mn-lt"/>
                <a:cs typeface="+mn-lt"/>
              </a:rPr>
              <a:t>github</a:t>
            </a:r>
            <a:r>
              <a:rPr lang="en-US">
                <a:ea typeface="+mn-lt"/>
                <a:cs typeface="+mn-lt"/>
              </a:rPr>
              <a:t> repo with experiments:</a:t>
            </a:r>
          </a:p>
          <a:p>
            <a:pPr marL="899795" lvl="2" indent="-269875"/>
            <a:r>
              <a:rPr lang="en-US">
                <a:ea typeface="+mn-lt"/>
                <a:cs typeface="+mn-lt"/>
              </a:rPr>
              <a:t> </a:t>
            </a:r>
            <a:r>
              <a:rPr lang="en-US">
                <a:hlinkClick r:id="rId2"/>
              </a:rPr>
              <a:t>https://github.com/RajeshDM/Graph_neural_network_experiment</a:t>
            </a:r>
          </a:p>
          <a:p>
            <a:pPr marL="629920" lvl="1" indent="-305435"/>
            <a:r>
              <a:rPr lang="en-US"/>
              <a:t>This</a:t>
            </a:r>
            <a:r>
              <a:rPr lang="en-US">
                <a:ea typeface="+mn-lt"/>
                <a:cs typeface="+mn-lt"/>
              </a:rPr>
              <a:t> repo contains simple GNN implementation using </a:t>
            </a:r>
            <a:r>
              <a:rPr lang="en-US" err="1">
                <a:ea typeface="+mn-lt"/>
                <a:cs typeface="+mn-lt"/>
              </a:rPr>
              <a:t>pytorch</a:t>
            </a:r>
            <a:r>
              <a:rPr lang="en-US">
                <a:ea typeface="+mn-lt"/>
                <a:cs typeface="+mn-lt"/>
              </a:rPr>
              <a:t> geometric</a:t>
            </a:r>
          </a:p>
          <a:p>
            <a:pPr marL="629920" lvl="1" indent="-305435"/>
            <a:r>
              <a:rPr lang="en-US">
                <a:ea typeface="+mn-lt"/>
                <a:cs typeface="+mn-lt"/>
              </a:rPr>
              <a:t>Experiments for comparing different hyperparameters are present at this repo.</a:t>
            </a:r>
            <a:endParaRPr lang="en-US"/>
          </a:p>
        </p:txBody>
      </p:sp>
      <p:sp>
        <p:nvSpPr>
          <p:cNvPr id="4" name="Slide Number Placeholder 3">
            <a:extLst>
              <a:ext uri="{FF2B5EF4-FFF2-40B4-BE49-F238E27FC236}">
                <a16:creationId xmlns:a16="http://schemas.microsoft.com/office/drawing/2014/main" id="{D31910D0-0A8F-466C-BA1E-673575BDE39A}"/>
              </a:ext>
            </a:extLst>
          </p:cNvPr>
          <p:cNvSpPr>
            <a:spLocks noGrp="1"/>
          </p:cNvSpPr>
          <p:nvPr>
            <p:ph type="sldNum" sz="quarter" idx="12"/>
          </p:nvPr>
        </p:nvSpPr>
        <p:spPr/>
        <p:txBody>
          <a:bodyPr/>
          <a:lstStyle/>
          <a:p>
            <a:fld id="{3A98EE3D-8CD1-4C3F-BD1C-C98C9596463C}" type="slidenum">
              <a:rPr lang="en-US" smtClean="0"/>
              <a:t>101</a:t>
            </a:fld>
            <a:endParaRPr lang="en-US"/>
          </a:p>
        </p:txBody>
      </p:sp>
    </p:spTree>
    <p:extLst>
      <p:ext uri="{BB962C8B-B14F-4D97-AF65-F5344CB8AC3E}">
        <p14:creationId xmlns:p14="http://schemas.microsoft.com/office/powerpoint/2010/main" val="14033673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669-72A3-45AE-8EFA-1B1C4EBEB0BE}"/>
              </a:ext>
            </a:extLst>
          </p:cNvPr>
          <p:cNvSpPr>
            <a:spLocks noGrp="1"/>
          </p:cNvSpPr>
          <p:nvPr>
            <p:ph type="title"/>
          </p:nvPr>
        </p:nvSpPr>
        <p:spPr/>
        <p:txBody>
          <a:bodyPr/>
          <a:lstStyle/>
          <a:p>
            <a:r>
              <a:rPr lang="en-US"/>
              <a:t>Some references </a:t>
            </a:r>
          </a:p>
        </p:txBody>
      </p:sp>
      <p:sp>
        <p:nvSpPr>
          <p:cNvPr id="3" name="Content Placeholder 2">
            <a:extLst>
              <a:ext uri="{FF2B5EF4-FFF2-40B4-BE49-F238E27FC236}">
                <a16:creationId xmlns:a16="http://schemas.microsoft.com/office/drawing/2014/main" id="{2E31396E-5683-416A-9798-5807A4FE17E4}"/>
              </a:ext>
            </a:extLst>
          </p:cNvPr>
          <p:cNvSpPr>
            <a:spLocks noGrp="1"/>
          </p:cNvSpPr>
          <p:nvPr>
            <p:ph idx="1"/>
          </p:nvPr>
        </p:nvSpPr>
        <p:spPr>
          <a:xfrm>
            <a:off x="581192" y="1513816"/>
            <a:ext cx="11038907" cy="5186363"/>
          </a:xfrm>
        </p:spPr>
        <p:txBody>
          <a:bodyPr vert="horz" lIns="91440" tIns="45720" rIns="91440" bIns="45720" rtlCol="0" anchor="t">
            <a:noAutofit/>
          </a:bodyPr>
          <a:lstStyle/>
          <a:p>
            <a:pPr indent="-342900"/>
            <a:r>
              <a:rPr lang="en-US" sz="1600" b="1"/>
              <a:t>Survey papers:</a:t>
            </a:r>
          </a:p>
          <a:p>
            <a:pPr marL="629920" lvl="1" indent="-305435"/>
            <a:r>
              <a:rPr lang="en-US" sz="1400">
                <a:ea typeface="+mn-lt"/>
                <a:cs typeface="+mn-lt"/>
              </a:rPr>
              <a:t>Wu, </a:t>
            </a:r>
            <a:r>
              <a:rPr lang="en-US" sz="1400" err="1">
                <a:ea typeface="+mn-lt"/>
                <a:cs typeface="+mn-lt"/>
              </a:rPr>
              <a:t>Zonghan</a:t>
            </a:r>
            <a:r>
              <a:rPr lang="en-US" sz="1400">
                <a:ea typeface="+mn-lt"/>
                <a:cs typeface="+mn-lt"/>
              </a:rPr>
              <a:t>, et al. "A comprehensive survey on graph neural networks." </a:t>
            </a:r>
            <a:r>
              <a:rPr lang="en-US" sz="1400" i="1">
                <a:ea typeface="+mn-lt"/>
                <a:cs typeface="+mn-lt"/>
              </a:rPr>
              <a:t>IEEE transactions on neural networks and learning systems</a:t>
            </a:r>
            <a:r>
              <a:rPr lang="en-US" sz="1400">
                <a:ea typeface="+mn-lt"/>
                <a:cs typeface="+mn-lt"/>
              </a:rPr>
              <a:t> 32.1 (2020): 4-24.</a:t>
            </a:r>
            <a:endParaRPr lang="en-US">
              <a:ea typeface="+mn-lt"/>
              <a:cs typeface="+mn-lt"/>
            </a:endParaRPr>
          </a:p>
          <a:p>
            <a:pPr marL="629920" lvl="1" indent="-305435"/>
            <a:r>
              <a:rPr lang="en-US" sz="1400">
                <a:ea typeface="+mn-lt"/>
                <a:cs typeface="+mn-lt"/>
              </a:rPr>
              <a:t>Gilmer, Justin, et al. "Neural message passing for quantum chemistry." </a:t>
            </a:r>
            <a:r>
              <a:rPr lang="en-US" sz="1400" i="1">
                <a:ea typeface="+mn-lt"/>
                <a:cs typeface="+mn-lt"/>
              </a:rPr>
              <a:t>International conference on machine learning</a:t>
            </a:r>
            <a:r>
              <a:rPr lang="en-US" sz="1400">
                <a:ea typeface="+mn-lt"/>
                <a:cs typeface="+mn-lt"/>
              </a:rPr>
              <a:t>. PMLR, 2017.</a:t>
            </a:r>
            <a:endParaRPr lang="en-US">
              <a:ea typeface="+mn-lt"/>
              <a:cs typeface="+mn-lt"/>
            </a:endParaRPr>
          </a:p>
          <a:p>
            <a:pPr marL="629920" lvl="1" indent="-305435"/>
            <a:r>
              <a:rPr lang="en-US" sz="1400">
                <a:ea typeface="+mn-lt"/>
                <a:cs typeface="+mn-lt"/>
              </a:rPr>
              <a:t>Zhang, </a:t>
            </a:r>
            <a:r>
              <a:rPr lang="en-US" sz="1400" err="1">
                <a:ea typeface="+mn-lt"/>
                <a:cs typeface="+mn-lt"/>
              </a:rPr>
              <a:t>Ziwei</a:t>
            </a:r>
            <a:r>
              <a:rPr lang="en-US" sz="1400">
                <a:ea typeface="+mn-lt"/>
                <a:cs typeface="+mn-lt"/>
              </a:rPr>
              <a:t>, Peng Cui, and </a:t>
            </a:r>
            <a:r>
              <a:rPr lang="en-US" sz="1400" err="1">
                <a:ea typeface="+mn-lt"/>
                <a:cs typeface="+mn-lt"/>
              </a:rPr>
              <a:t>Wenwu</a:t>
            </a:r>
            <a:r>
              <a:rPr lang="en-US" sz="1400">
                <a:ea typeface="+mn-lt"/>
                <a:cs typeface="+mn-lt"/>
              </a:rPr>
              <a:t> Zhu. "Deep learning on graphs: A survey." </a:t>
            </a:r>
            <a:r>
              <a:rPr lang="en-US" sz="1400" i="1">
                <a:ea typeface="+mn-lt"/>
                <a:cs typeface="+mn-lt"/>
              </a:rPr>
              <a:t>IEEE Transactions on Knowledge and Data Engineering</a:t>
            </a:r>
            <a:r>
              <a:rPr lang="en-US" sz="1400">
                <a:ea typeface="+mn-lt"/>
                <a:cs typeface="+mn-lt"/>
              </a:rPr>
              <a:t> (2020).</a:t>
            </a:r>
            <a:endParaRPr lang="en-US">
              <a:ea typeface="+mn-lt"/>
              <a:cs typeface="+mn-lt"/>
            </a:endParaRPr>
          </a:p>
          <a:p>
            <a:pPr marL="629920" lvl="1" indent="-305435"/>
            <a:r>
              <a:rPr lang="en-US" sz="1400">
                <a:ea typeface="+mn-lt"/>
                <a:cs typeface="+mn-lt"/>
              </a:rPr>
              <a:t>Xu, </a:t>
            </a:r>
            <a:r>
              <a:rPr lang="en-US" sz="1400" err="1">
                <a:ea typeface="+mn-lt"/>
                <a:cs typeface="+mn-lt"/>
              </a:rPr>
              <a:t>Keyulu</a:t>
            </a:r>
            <a:r>
              <a:rPr lang="en-US" sz="1400">
                <a:ea typeface="+mn-lt"/>
                <a:cs typeface="+mn-lt"/>
              </a:rPr>
              <a:t>, et al. "How powerful are graph neural networks?." </a:t>
            </a:r>
            <a:r>
              <a:rPr lang="en-US" sz="1400" i="1" err="1">
                <a:ea typeface="+mn-lt"/>
                <a:cs typeface="+mn-lt"/>
              </a:rPr>
              <a:t>arXiv</a:t>
            </a:r>
            <a:r>
              <a:rPr lang="en-US" sz="1400" i="1">
                <a:ea typeface="+mn-lt"/>
                <a:cs typeface="+mn-lt"/>
              </a:rPr>
              <a:t> preprint arXiv:1810.00826</a:t>
            </a:r>
            <a:r>
              <a:rPr lang="en-US" sz="1400">
                <a:ea typeface="+mn-lt"/>
                <a:cs typeface="+mn-lt"/>
              </a:rPr>
              <a:t> (2018).</a:t>
            </a:r>
            <a:endParaRPr lang="en-US">
              <a:ea typeface="+mn-lt"/>
              <a:cs typeface="+mn-lt"/>
            </a:endParaRPr>
          </a:p>
          <a:p>
            <a:pPr marL="629920" lvl="1" indent="-305435"/>
            <a:r>
              <a:rPr lang="en-US" sz="1400">
                <a:ea typeface="+mn-lt"/>
                <a:cs typeface="+mn-lt"/>
              </a:rPr>
              <a:t>Garg, Vikas, Stefanie </a:t>
            </a:r>
            <a:r>
              <a:rPr lang="en-US" sz="1400" err="1">
                <a:ea typeface="+mn-lt"/>
                <a:cs typeface="+mn-lt"/>
              </a:rPr>
              <a:t>Jegelka</a:t>
            </a:r>
            <a:r>
              <a:rPr lang="en-US" sz="1400">
                <a:ea typeface="+mn-lt"/>
                <a:cs typeface="+mn-lt"/>
              </a:rPr>
              <a:t>, and Tommi Jaakkola. "Generalization and representational limits of graph neural networks." </a:t>
            </a:r>
            <a:r>
              <a:rPr lang="en-US" sz="1400" i="1">
                <a:ea typeface="+mn-lt"/>
                <a:cs typeface="+mn-lt"/>
              </a:rPr>
              <a:t>International Conference on Machine Learning</a:t>
            </a:r>
            <a:r>
              <a:rPr lang="en-US" sz="1400">
                <a:ea typeface="+mn-lt"/>
                <a:cs typeface="+mn-lt"/>
              </a:rPr>
              <a:t>. PMLR, 2020.</a:t>
            </a:r>
            <a:endParaRPr lang="en-US">
              <a:ea typeface="+mn-lt"/>
              <a:cs typeface="+mn-lt"/>
            </a:endParaRPr>
          </a:p>
          <a:p>
            <a:pPr marL="629920" lvl="1" indent="-305435">
              <a:buFont typeface="Arial" panose="05020102010507070707" pitchFamily="18" charset="2"/>
              <a:buChar char="•"/>
            </a:pPr>
            <a:endParaRPr lang="en-US" sz="1400">
              <a:ea typeface="+mn-lt"/>
              <a:cs typeface="+mn-lt"/>
            </a:endParaRPr>
          </a:p>
        </p:txBody>
      </p:sp>
      <p:sp>
        <p:nvSpPr>
          <p:cNvPr id="4" name="Slide Number Placeholder 3">
            <a:extLst>
              <a:ext uri="{FF2B5EF4-FFF2-40B4-BE49-F238E27FC236}">
                <a16:creationId xmlns:a16="http://schemas.microsoft.com/office/drawing/2014/main" id="{D31910D0-0A8F-466C-BA1E-673575BDE39A}"/>
              </a:ext>
            </a:extLst>
          </p:cNvPr>
          <p:cNvSpPr>
            <a:spLocks noGrp="1"/>
          </p:cNvSpPr>
          <p:nvPr>
            <p:ph type="sldNum" sz="quarter" idx="12"/>
          </p:nvPr>
        </p:nvSpPr>
        <p:spPr/>
        <p:txBody>
          <a:bodyPr/>
          <a:lstStyle/>
          <a:p>
            <a:fld id="{3A98EE3D-8CD1-4C3F-BD1C-C98C9596463C}" type="slidenum">
              <a:rPr lang="en-US" smtClean="0"/>
              <a:t>102</a:t>
            </a:fld>
            <a:endParaRPr lang="en-US"/>
          </a:p>
        </p:txBody>
      </p:sp>
    </p:spTree>
    <p:extLst>
      <p:ext uri="{BB962C8B-B14F-4D97-AF65-F5344CB8AC3E}">
        <p14:creationId xmlns:p14="http://schemas.microsoft.com/office/powerpoint/2010/main" val="2539109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669-72A3-45AE-8EFA-1B1C4EBEB0BE}"/>
              </a:ext>
            </a:extLst>
          </p:cNvPr>
          <p:cNvSpPr>
            <a:spLocks noGrp="1"/>
          </p:cNvSpPr>
          <p:nvPr>
            <p:ph type="title"/>
          </p:nvPr>
        </p:nvSpPr>
        <p:spPr/>
        <p:txBody>
          <a:bodyPr/>
          <a:lstStyle/>
          <a:p>
            <a:r>
              <a:rPr lang="en-US"/>
              <a:t>Some references (</a:t>
            </a:r>
            <a:r>
              <a:rPr lang="en-US" err="1"/>
              <a:t>cntd</a:t>
            </a:r>
            <a:r>
              <a:rPr lang="en-US"/>
              <a:t>)</a:t>
            </a:r>
          </a:p>
        </p:txBody>
      </p:sp>
      <p:sp>
        <p:nvSpPr>
          <p:cNvPr id="3" name="Content Placeholder 2">
            <a:extLst>
              <a:ext uri="{FF2B5EF4-FFF2-40B4-BE49-F238E27FC236}">
                <a16:creationId xmlns:a16="http://schemas.microsoft.com/office/drawing/2014/main" id="{2E31396E-5683-416A-9798-5807A4FE17E4}"/>
              </a:ext>
            </a:extLst>
          </p:cNvPr>
          <p:cNvSpPr>
            <a:spLocks noGrp="1"/>
          </p:cNvSpPr>
          <p:nvPr>
            <p:ph idx="1"/>
          </p:nvPr>
        </p:nvSpPr>
        <p:spPr>
          <a:xfrm>
            <a:off x="581192" y="1513816"/>
            <a:ext cx="11038907" cy="5186363"/>
          </a:xfrm>
        </p:spPr>
        <p:txBody>
          <a:bodyPr vert="horz" lIns="91440" tIns="45720" rIns="91440" bIns="45720" rtlCol="0" anchor="t">
            <a:noAutofit/>
          </a:bodyPr>
          <a:lstStyle/>
          <a:p>
            <a:pPr indent="-342900"/>
            <a:r>
              <a:rPr lang="en-US" sz="1800" b="1"/>
              <a:t>Generation: </a:t>
            </a:r>
          </a:p>
          <a:p>
            <a:pPr marL="629920" lvl="1" indent="-305435"/>
            <a:endParaRPr lang="en-US" sz="1600">
              <a:ea typeface="+mn-lt"/>
              <a:cs typeface="+mn-lt"/>
            </a:endParaRPr>
          </a:p>
          <a:p>
            <a:pPr marL="629920" lvl="1" indent="-305435"/>
            <a:r>
              <a:rPr lang="en-US" sz="1600" err="1">
                <a:ea typeface="+mn-lt"/>
                <a:cs typeface="+mn-lt"/>
              </a:rPr>
              <a:t>Jin</a:t>
            </a:r>
            <a:r>
              <a:rPr lang="en-US" sz="1600">
                <a:ea typeface="+mn-lt"/>
                <a:cs typeface="+mn-lt"/>
              </a:rPr>
              <a:t>, </a:t>
            </a:r>
            <a:r>
              <a:rPr lang="en-US" sz="1600" err="1">
                <a:ea typeface="+mn-lt"/>
                <a:cs typeface="+mn-lt"/>
              </a:rPr>
              <a:t>Wengong</a:t>
            </a:r>
            <a:r>
              <a:rPr lang="en-US" sz="1600">
                <a:ea typeface="+mn-lt"/>
                <a:cs typeface="+mn-lt"/>
              </a:rPr>
              <a:t>, Regina Barzilay, and Tommi Jaakkola. "Hierarchical generation of molecular graphs using structural motifs." </a:t>
            </a:r>
            <a:r>
              <a:rPr lang="en-US" sz="1600" i="1">
                <a:ea typeface="+mn-lt"/>
                <a:cs typeface="+mn-lt"/>
              </a:rPr>
              <a:t>International Conference on Machine Learning</a:t>
            </a:r>
            <a:r>
              <a:rPr lang="en-US" sz="1600">
                <a:ea typeface="+mn-lt"/>
                <a:cs typeface="+mn-lt"/>
              </a:rPr>
              <a:t>. PMLR, 2020.</a:t>
            </a:r>
            <a:endParaRPr lang="en-US"/>
          </a:p>
          <a:p>
            <a:pPr marL="629920" lvl="1" indent="-305435"/>
            <a:r>
              <a:rPr lang="en-US" sz="1600">
                <a:ea typeface="+mn-lt"/>
                <a:cs typeface="+mn-lt"/>
              </a:rPr>
              <a:t>You, Jiaxuan, et al. "</a:t>
            </a:r>
            <a:r>
              <a:rPr lang="en-US" sz="1600" err="1">
                <a:ea typeface="+mn-lt"/>
                <a:cs typeface="+mn-lt"/>
              </a:rPr>
              <a:t>Graphrnn</a:t>
            </a:r>
            <a:r>
              <a:rPr lang="en-US" sz="1600">
                <a:ea typeface="+mn-lt"/>
                <a:cs typeface="+mn-lt"/>
              </a:rPr>
              <a:t>: Generating realistic graphs with deep auto-regressive models." </a:t>
            </a:r>
            <a:r>
              <a:rPr lang="en-US" sz="1600" i="1">
                <a:ea typeface="+mn-lt"/>
                <a:cs typeface="+mn-lt"/>
              </a:rPr>
              <a:t>International conference on machine learning</a:t>
            </a:r>
            <a:r>
              <a:rPr lang="en-US" sz="1600">
                <a:ea typeface="+mn-lt"/>
                <a:cs typeface="+mn-lt"/>
              </a:rPr>
              <a:t>. PMLR, 2018.</a:t>
            </a:r>
          </a:p>
          <a:p>
            <a:pPr marL="629920" lvl="1" indent="-305435"/>
            <a:r>
              <a:rPr lang="en-US" sz="1600">
                <a:ea typeface="+mn-lt"/>
                <a:cs typeface="+mn-lt"/>
              </a:rPr>
              <a:t>You, Jiaxuan, et al. "Graph convolutional policy network for goal-directed molecular graph generation." </a:t>
            </a:r>
            <a:r>
              <a:rPr lang="en-US" sz="1600" i="1" err="1">
                <a:ea typeface="+mn-lt"/>
                <a:cs typeface="+mn-lt"/>
              </a:rPr>
              <a:t>arXiv</a:t>
            </a:r>
            <a:r>
              <a:rPr lang="en-US" sz="1600" i="1">
                <a:ea typeface="+mn-lt"/>
                <a:cs typeface="+mn-lt"/>
              </a:rPr>
              <a:t> preprint arXiv:1806.02473</a:t>
            </a:r>
            <a:r>
              <a:rPr lang="en-US" sz="1600">
                <a:ea typeface="+mn-lt"/>
                <a:cs typeface="+mn-lt"/>
              </a:rPr>
              <a:t> (2018).</a:t>
            </a:r>
            <a:endParaRPr lang="en-US"/>
          </a:p>
          <a:p>
            <a:pPr marL="629920" lvl="1" indent="-305435"/>
            <a:r>
              <a:rPr lang="en-US" sz="1600" err="1">
                <a:ea typeface="+mn-lt"/>
                <a:cs typeface="+mn-lt"/>
              </a:rPr>
              <a:t>Jin</a:t>
            </a:r>
            <a:r>
              <a:rPr lang="en-US" sz="1600">
                <a:ea typeface="+mn-lt"/>
                <a:cs typeface="+mn-lt"/>
              </a:rPr>
              <a:t>, </a:t>
            </a:r>
            <a:r>
              <a:rPr lang="en-US" sz="1600" err="1">
                <a:ea typeface="+mn-lt"/>
                <a:cs typeface="+mn-lt"/>
              </a:rPr>
              <a:t>Wengong</a:t>
            </a:r>
            <a:r>
              <a:rPr lang="en-US" sz="1600">
                <a:ea typeface="+mn-lt"/>
                <a:cs typeface="+mn-lt"/>
              </a:rPr>
              <a:t>, Regina Barzilay, and Tommi Jaakkola. "Junction tree variational autoencoder for molecular graph generation." </a:t>
            </a:r>
            <a:r>
              <a:rPr lang="en-US" sz="1600" i="1">
                <a:ea typeface="+mn-lt"/>
                <a:cs typeface="+mn-lt"/>
              </a:rPr>
              <a:t>International conference on machine learning</a:t>
            </a:r>
            <a:r>
              <a:rPr lang="en-US" sz="1600">
                <a:ea typeface="+mn-lt"/>
                <a:cs typeface="+mn-lt"/>
              </a:rPr>
              <a:t>. PMLR, 2018.</a:t>
            </a:r>
            <a:endParaRPr lang="en-US"/>
          </a:p>
        </p:txBody>
      </p:sp>
      <p:sp>
        <p:nvSpPr>
          <p:cNvPr id="4" name="Slide Number Placeholder 3">
            <a:extLst>
              <a:ext uri="{FF2B5EF4-FFF2-40B4-BE49-F238E27FC236}">
                <a16:creationId xmlns:a16="http://schemas.microsoft.com/office/drawing/2014/main" id="{D31910D0-0A8F-466C-BA1E-673575BDE39A}"/>
              </a:ext>
            </a:extLst>
          </p:cNvPr>
          <p:cNvSpPr>
            <a:spLocks noGrp="1"/>
          </p:cNvSpPr>
          <p:nvPr>
            <p:ph type="sldNum" sz="quarter" idx="12"/>
          </p:nvPr>
        </p:nvSpPr>
        <p:spPr/>
        <p:txBody>
          <a:bodyPr/>
          <a:lstStyle/>
          <a:p>
            <a:fld id="{3A98EE3D-8CD1-4C3F-BD1C-C98C9596463C}" type="slidenum">
              <a:rPr lang="en-US" smtClean="0"/>
              <a:t>103</a:t>
            </a:fld>
            <a:endParaRPr lang="en-US"/>
          </a:p>
        </p:txBody>
      </p:sp>
    </p:spTree>
    <p:extLst>
      <p:ext uri="{BB962C8B-B14F-4D97-AF65-F5344CB8AC3E}">
        <p14:creationId xmlns:p14="http://schemas.microsoft.com/office/powerpoint/2010/main" val="7335636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669-72A3-45AE-8EFA-1B1C4EBEB0BE}"/>
              </a:ext>
            </a:extLst>
          </p:cNvPr>
          <p:cNvSpPr>
            <a:spLocks noGrp="1"/>
          </p:cNvSpPr>
          <p:nvPr>
            <p:ph type="title"/>
          </p:nvPr>
        </p:nvSpPr>
        <p:spPr/>
        <p:txBody>
          <a:bodyPr/>
          <a:lstStyle/>
          <a:p>
            <a:r>
              <a:rPr lang="en-US"/>
              <a:t>Some references </a:t>
            </a:r>
            <a:r>
              <a:rPr lang="en-US">
                <a:ea typeface="+mj-lt"/>
                <a:cs typeface="+mj-lt"/>
              </a:rPr>
              <a:t>(</a:t>
            </a:r>
            <a:r>
              <a:rPr lang="en-US" err="1">
                <a:ea typeface="+mj-lt"/>
                <a:cs typeface="+mj-lt"/>
              </a:rPr>
              <a:t>cntd</a:t>
            </a:r>
            <a:r>
              <a:rPr lang="en-US">
                <a:ea typeface="+mj-lt"/>
                <a:cs typeface="+mj-lt"/>
              </a:rPr>
              <a:t>)</a:t>
            </a:r>
          </a:p>
          <a:p>
            <a:endParaRPr lang="en-US"/>
          </a:p>
        </p:txBody>
      </p:sp>
      <p:sp>
        <p:nvSpPr>
          <p:cNvPr id="3" name="Content Placeholder 2">
            <a:extLst>
              <a:ext uri="{FF2B5EF4-FFF2-40B4-BE49-F238E27FC236}">
                <a16:creationId xmlns:a16="http://schemas.microsoft.com/office/drawing/2014/main" id="{2E31396E-5683-416A-9798-5807A4FE17E4}"/>
              </a:ext>
            </a:extLst>
          </p:cNvPr>
          <p:cNvSpPr>
            <a:spLocks noGrp="1"/>
          </p:cNvSpPr>
          <p:nvPr>
            <p:ph idx="1"/>
          </p:nvPr>
        </p:nvSpPr>
        <p:spPr>
          <a:xfrm>
            <a:off x="581192" y="1513816"/>
            <a:ext cx="11038907" cy="5186363"/>
          </a:xfrm>
        </p:spPr>
        <p:txBody>
          <a:bodyPr vert="horz" lIns="91440" tIns="45720" rIns="91440" bIns="45720" rtlCol="0" anchor="t">
            <a:noAutofit/>
          </a:bodyPr>
          <a:lstStyle/>
          <a:p>
            <a:pPr indent="-342900"/>
            <a:r>
              <a:rPr lang="en-US" sz="1600" b="1" err="1"/>
              <a:t>Explainability</a:t>
            </a:r>
            <a:r>
              <a:rPr lang="en-US" sz="1600" b="1"/>
              <a:t>: </a:t>
            </a:r>
          </a:p>
          <a:p>
            <a:pPr marL="629920" lvl="1" indent="-305435"/>
            <a:r>
              <a:rPr lang="en-US" sz="1400">
                <a:ea typeface="+mn-lt"/>
                <a:cs typeface="+mn-lt"/>
              </a:rPr>
              <a:t>Yuan, Hao, et al. "On </a:t>
            </a:r>
            <a:r>
              <a:rPr lang="en-US" sz="1400" err="1">
                <a:ea typeface="+mn-lt"/>
                <a:cs typeface="+mn-lt"/>
              </a:rPr>
              <a:t>explainability</a:t>
            </a:r>
            <a:r>
              <a:rPr lang="en-US" sz="1400">
                <a:ea typeface="+mn-lt"/>
                <a:cs typeface="+mn-lt"/>
              </a:rPr>
              <a:t> of graph neural networks via subgraph explorations." </a:t>
            </a:r>
            <a:r>
              <a:rPr lang="en-US" sz="1400" i="1" err="1">
                <a:ea typeface="+mn-lt"/>
                <a:cs typeface="+mn-lt"/>
              </a:rPr>
              <a:t>arXiv</a:t>
            </a:r>
            <a:r>
              <a:rPr lang="en-US" sz="1400" i="1">
                <a:ea typeface="+mn-lt"/>
                <a:cs typeface="+mn-lt"/>
              </a:rPr>
              <a:t> preprint arXiv:2102.05152</a:t>
            </a:r>
            <a:r>
              <a:rPr lang="en-US" sz="1400">
                <a:ea typeface="+mn-lt"/>
                <a:cs typeface="+mn-lt"/>
              </a:rPr>
              <a:t> (2021).</a:t>
            </a:r>
          </a:p>
          <a:p>
            <a:pPr marL="629920" lvl="1" indent="-305435"/>
            <a:r>
              <a:rPr lang="en-US" sz="1400">
                <a:ea typeface="+mn-lt"/>
                <a:cs typeface="+mn-lt"/>
              </a:rPr>
              <a:t>Yuan, Hao, et al. "</a:t>
            </a:r>
            <a:r>
              <a:rPr lang="en-US" sz="1400" err="1">
                <a:ea typeface="+mn-lt"/>
                <a:cs typeface="+mn-lt"/>
              </a:rPr>
              <a:t>Xgnn</a:t>
            </a:r>
            <a:r>
              <a:rPr lang="en-US" sz="1400">
                <a:ea typeface="+mn-lt"/>
                <a:cs typeface="+mn-lt"/>
              </a:rPr>
              <a:t>: Towards model-level explanations of graph neural networks." </a:t>
            </a:r>
            <a:r>
              <a:rPr lang="en-US" sz="1400" i="1">
                <a:ea typeface="+mn-lt"/>
                <a:cs typeface="+mn-lt"/>
              </a:rPr>
              <a:t>Proceedings of the 26th ACM SIGKDD International Conference on Knowledge Discovery &amp; Data Mining</a:t>
            </a:r>
            <a:r>
              <a:rPr lang="en-US" sz="1400">
                <a:ea typeface="+mn-lt"/>
                <a:cs typeface="+mn-lt"/>
              </a:rPr>
              <a:t>. 2020.</a:t>
            </a:r>
          </a:p>
          <a:p>
            <a:pPr marL="629920" lvl="1" indent="-305435"/>
            <a:r>
              <a:rPr lang="en-US" sz="1400">
                <a:ea typeface="+mn-lt"/>
                <a:cs typeface="+mn-lt"/>
              </a:rPr>
              <a:t>Vu, Minh N., and My T. Thai. "</a:t>
            </a:r>
            <a:r>
              <a:rPr lang="en-US" sz="1400" err="1">
                <a:ea typeface="+mn-lt"/>
                <a:cs typeface="+mn-lt"/>
              </a:rPr>
              <a:t>Pgm</a:t>
            </a:r>
            <a:r>
              <a:rPr lang="en-US" sz="1400">
                <a:ea typeface="+mn-lt"/>
                <a:cs typeface="+mn-lt"/>
              </a:rPr>
              <a:t>-explainer: Probabilistic graphical model explanations for graph neural networks." </a:t>
            </a:r>
            <a:r>
              <a:rPr lang="en-US" sz="1400" i="1" err="1">
                <a:ea typeface="+mn-lt"/>
                <a:cs typeface="+mn-lt"/>
              </a:rPr>
              <a:t>arXiv</a:t>
            </a:r>
            <a:r>
              <a:rPr lang="en-US" sz="1400" i="1">
                <a:ea typeface="+mn-lt"/>
                <a:cs typeface="+mn-lt"/>
              </a:rPr>
              <a:t> preprint arXiv:2010.05788</a:t>
            </a:r>
            <a:r>
              <a:rPr lang="en-US" sz="1400">
                <a:ea typeface="+mn-lt"/>
                <a:cs typeface="+mn-lt"/>
              </a:rPr>
              <a:t> (2020).</a:t>
            </a:r>
          </a:p>
          <a:p>
            <a:pPr marL="629920" lvl="1" indent="-305435"/>
            <a:r>
              <a:rPr lang="en-US" sz="1400">
                <a:ea typeface="+mn-lt"/>
                <a:cs typeface="+mn-lt"/>
              </a:rPr>
              <a:t>Schnake, Thomas, et al. "Higher-order explanations of graph neural networks via relevant walks." </a:t>
            </a:r>
            <a:r>
              <a:rPr lang="en-US" sz="1400" i="1" err="1">
                <a:ea typeface="+mn-lt"/>
                <a:cs typeface="+mn-lt"/>
              </a:rPr>
              <a:t>arXiv</a:t>
            </a:r>
            <a:r>
              <a:rPr lang="en-US" sz="1400" i="1">
                <a:ea typeface="+mn-lt"/>
                <a:cs typeface="+mn-lt"/>
              </a:rPr>
              <a:t> preprint arXiv:2006.03589</a:t>
            </a:r>
            <a:r>
              <a:rPr lang="en-US" sz="1400">
                <a:ea typeface="+mn-lt"/>
                <a:cs typeface="+mn-lt"/>
              </a:rPr>
              <a:t> (2020).</a:t>
            </a:r>
          </a:p>
          <a:p>
            <a:pPr marL="629920" lvl="1" indent="-305435"/>
            <a:r>
              <a:rPr lang="en-US" sz="1400">
                <a:ea typeface="+mn-lt"/>
                <a:cs typeface="+mn-lt"/>
              </a:rPr>
              <a:t>Huang, Qiang, et al. "</a:t>
            </a:r>
            <a:r>
              <a:rPr lang="en-US" sz="1400" err="1">
                <a:ea typeface="+mn-lt"/>
                <a:cs typeface="+mn-lt"/>
              </a:rPr>
              <a:t>Graphlime</a:t>
            </a:r>
            <a:r>
              <a:rPr lang="en-US" sz="1400">
                <a:ea typeface="+mn-lt"/>
                <a:cs typeface="+mn-lt"/>
              </a:rPr>
              <a:t>: Local interpretable model explanations for graph neural networks." </a:t>
            </a:r>
            <a:r>
              <a:rPr lang="en-US" sz="1400" i="1" err="1">
                <a:ea typeface="+mn-lt"/>
                <a:cs typeface="+mn-lt"/>
              </a:rPr>
              <a:t>arXiv</a:t>
            </a:r>
            <a:r>
              <a:rPr lang="en-US" sz="1400" i="1">
                <a:ea typeface="+mn-lt"/>
                <a:cs typeface="+mn-lt"/>
              </a:rPr>
              <a:t> preprint arXiv:2001.06216</a:t>
            </a:r>
            <a:r>
              <a:rPr lang="en-US" sz="1400">
                <a:ea typeface="+mn-lt"/>
                <a:cs typeface="+mn-lt"/>
              </a:rPr>
              <a:t> (2020).</a:t>
            </a:r>
          </a:p>
          <a:p>
            <a:pPr marL="629920" lvl="1" indent="-305435"/>
            <a:r>
              <a:rPr lang="en-US" sz="1400">
                <a:ea typeface="+mn-lt"/>
                <a:cs typeface="+mn-lt"/>
              </a:rPr>
              <a:t>Ying, Rex, et al. "</a:t>
            </a:r>
            <a:r>
              <a:rPr lang="en-US" sz="1400" err="1">
                <a:ea typeface="+mn-lt"/>
                <a:cs typeface="+mn-lt"/>
              </a:rPr>
              <a:t>Gnnexplainer</a:t>
            </a:r>
            <a:r>
              <a:rPr lang="en-US" sz="1400">
                <a:ea typeface="+mn-lt"/>
                <a:cs typeface="+mn-lt"/>
              </a:rPr>
              <a:t>: Generating explanations for graph neural networks." </a:t>
            </a:r>
            <a:r>
              <a:rPr lang="en-US" sz="1400" i="1">
                <a:ea typeface="+mn-lt"/>
                <a:cs typeface="+mn-lt"/>
              </a:rPr>
              <a:t>Advances in neural information processing systems</a:t>
            </a:r>
            <a:r>
              <a:rPr lang="en-US" sz="1400">
                <a:ea typeface="+mn-lt"/>
                <a:cs typeface="+mn-lt"/>
              </a:rPr>
              <a:t> 32 (2019): 9240.</a:t>
            </a:r>
          </a:p>
        </p:txBody>
      </p:sp>
      <p:sp>
        <p:nvSpPr>
          <p:cNvPr id="4" name="Slide Number Placeholder 3">
            <a:extLst>
              <a:ext uri="{FF2B5EF4-FFF2-40B4-BE49-F238E27FC236}">
                <a16:creationId xmlns:a16="http://schemas.microsoft.com/office/drawing/2014/main" id="{D31910D0-0A8F-466C-BA1E-673575BDE39A}"/>
              </a:ext>
            </a:extLst>
          </p:cNvPr>
          <p:cNvSpPr>
            <a:spLocks noGrp="1"/>
          </p:cNvSpPr>
          <p:nvPr>
            <p:ph type="sldNum" sz="quarter" idx="12"/>
          </p:nvPr>
        </p:nvSpPr>
        <p:spPr/>
        <p:txBody>
          <a:bodyPr/>
          <a:lstStyle/>
          <a:p>
            <a:fld id="{3A98EE3D-8CD1-4C3F-BD1C-C98C9596463C}" type="slidenum">
              <a:rPr lang="en-US" smtClean="0"/>
              <a:t>104</a:t>
            </a:fld>
            <a:endParaRPr lang="en-US"/>
          </a:p>
        </p:txBody>
      </p:sp>
    </p:spTree>
    <p:extLst>
      <p:ext uri="{BB962C8B-B14F-4D97-AF65-F5344CB8AC3E}">
        <p14:creationId xmlns:p14="http://schemas.microsoft.com/office/powerpoint/2010/main" val="11464236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669-72A3-45AE-8EFA-1B1C4EBEB0BE}"/>
              </a:ext>
            </a:extLst>
          </p:cNvPr>
          <p:cNvSpPr>
            <a:spLocks noGrp="1"/>
          </p:cNvSpPr>
          <p:nvPr>
            <p:ph type="title"/>
          </p:nvPr>
        </p:nvSpPr>
        <p:spPr/>
        <p:txBody>
          <a:bodyPr/>
          <a:lstStyle/>
          <a:p>
            <a:r>
              <a:rPr lang="en-US"/>
              <a:t>Some references</a:t>
            </a:r>
            <a:r>
              <a:rPr lang="en-US">
                <a:ea typeface="+mj-lt"/>
                <a:cs typeface="+mj-lt"/>
              </a:rPr>
              <a:t> (</a:t>
            </a:r>
            <a:r>
              <a:rPr lang="en-US" err="1">
                <a:ea typeface="+mj-lt"/>
                <a:cs typeface="+mj-lt"/>
              </a:rPr>
              <a:t>cntd</a:t>
            </a:r>
            <a:r>
              <a:rPr lang="en-US">
                <a:ea typeface="+mj-lt"/>
                <a:cs typeface="+mj-lt"/>
              </a:rPr>
              <a:t>)</a:t>
            </a:r>
          </a:p>
          <a:p>
            <a:endParaRPr lang="en-US"/>
          </a:p>
        </p:txBody>
      </p:sp>
      <p:sp>
        <p:nvSpPr>
          <p:cNvPr id="3" name="Content Placeholder 2">
            <a:extLst>
              <a:ext uri="{FF2B5EF4-FFF2-40B4-BE49-F238E27FC236}">
                <a16:creationId xmlns:a16="http://schemas.microsoft.com/office/drawing/2014/main" id="{2E31396E-5683-416A-9798-5807A4FE17E4}"/>
              </a:ext>
            </a:extLst>
          </p:cNvPr>
          <p:cNvSpPr>
            <a:spLocks noGrp="1"/>
          </p:cNvSpPr>
          <p:nvPr>
            <p:ph idx="1"/>
          </p:nvPr>
        </p:nvSpPr>
        <p:spPr>
          <a:xfrm>
            <a:off x="581192" y="1513816"/>
            <a:ext cx="11038907" cy="5186363"/>
          </a:xfrm>
        </p:spPr>
        <p:txBody>
          <a:bodyPr vert="horz" lIns="91440" tIns="45720" rIns="91440" bIns="45720" rtlCol="0" anchor="t">
            <a:noAutofit/>
          </a:bodyPr>
          <a:lstStyle/>
          <a:p>
            <a:pPr indent="-342900"/>
            <a:r>
              <a:rPr lang="en-US" sz="1600" b="1"/>
              <a:t>Pooling/Readout: </a:t>
            </a:r>
          </a:p>
          <a:p>
            <a:pPr marL="629920" lvl="1" indent="-305435"/>
            <a:r>
              <a:rPr lang="en-US" sz="1400">
                <a:ea typeface="+mn-lt"/>
                <a:cs typeface="+mn-lt"/>
              </a:rPr>
              <a:t>Baek, </a:t>
            </a:r>
            <a:r>
              <a:rPr lang="en-US" sz="1400" err="1">
                <a:ea typeface="+mn-lt"/>
                <a:cs typeface="+mn-lt"/>
              </a:rPr>
              <a:t>Jinheon</a:t>
            </a:r>
            <a:r>
              <a:rPr lang="en-US" sz="1400">
                <a:ea typeface="+mn-lt"/>
                <a:cs typeface="+mn-lt"/>
              </a:rPr>
              <a:t>, </a:t>
            </a:r>
            <a:r>
              <a:rPr lang="en-US" sz="1400" err="1">
                <a:ea typeface="+mn-lt"/>
                <a:cs typeface="+mn-lt"/>
              </a:rPr>
              <a:t>Minki</a:t>
            </a:r>
            <a:r>
              <a:rPr lang="en-US" sz="1400">
                <a:ea typeface="+mn-lt"/>
                <a:cs typeface="+mn-lt"/>
              </a:rPr>
              <a:t> Kang, and Sung Ju Hwang. "Accurate Learning of Graph Representations with Graph Multiset Pooling." </a:t>
            </a:r>
            <a:r>
              <a:rPr lang="en-US" sz="1400" i="1" err="1">
                <a:ea typeface="+mn-lt"/>
                <a:cs typeface="+mn-lt"/>
              </a:rPr>
              <a:t>arXiv</a:t>
            </a:r>
            <a:r>
              <a:rPr lang="en-US" sz="1400" i="1">
                <a:ea typeface="+mn-lt"/>
                <a:cs typeface="+mn-lt"/>
              </a:rPr>
              <a:t> preprint arXiv:2102.11533</a:t>
            </a:r>
            <a:r>
              <a:rPr lang="en-US" sz="1400">
                <a:ea typeface="+mn-lt"/>
                <a:cs typeface="+mn-lt"/>
              </a:rPr>
              <a:t> (2021).</a:t>
            </a:r>
          </a:p>
          <a:p>
            <a:pPr marL="629920" lvl="1" indent="-305435"/>
            <a:r>
              <a:rPr lang="en-US" sz="1400">
                <a:ea typeface="+mn-lt"/>
                <a:cs typeface="+mn-lt"/>
              </a:rPr>
              <a:t>Ranjan, Ekagra, Soumya Sanyal, and Partha Talukdar. "Asap: Adaptive structure aware pooling for learning hierarchical graph representations." </a:t>
            </a:r>
            <a:r>
              <a:rPr lang="en-US" sz="1400" i="1">
                <a:ea typeface="+mn-lt"/>
                <a:cs typeface="+mn-lt"/>
              </a:rPr>
              <a:t>Proceedings of the AAAI Conference on Artificial Intelligence</a:t>
            </a:r>
            <a:r>
              <a:rPr lang="en-US" sz="1400">
                <a:ea typeface="+mn-lt"/>
                <a:cs typeface="+mn-lt"/>
              </a:rPr>
              <a:t>. Vol. 34. 2020.</a:t>
            </a:r>
          </a:p>
          <a:p>
            <a:pPr marL="629920" lvl="1" indent="-305435"/>
            <a:r>
              <a:rPr lang="en-US" sz="1400">
                <a:ea typeface="+mn-lt"/>
                <a:cs typeface="+mn-lt"/>
              </a:rPr>
              <a:t>Knyazev, Boris, Graham W. Taylor, and Mohamed R. Amer. "Understanding attention and generalization in graph neural networks." </a:t>
            </a:r>
            <a:r>
              <a:rPr lang="en-US" sz="1400" i="1" err="1">
                <a:ea typeface="+mn-lt"/>
                <a:cs typeface="+mn-lt"/>
              </a:rPr>
              <a:t>arXiv</a:t>
            </a:r>
            <a:r>
              <a:rPr lang="en-US" sz="1400" i="1">
                <a:ea typeface="+mn-lt"/>
                <a:cs typeface="+mn-lt"/>
              </a:rPr>
              <a:t> preprint arXiv:1905.02850</a:t>
            </a:r>
            <a:r>
              <a:rPr lang="en-US" sz="1400">
                <a:ea typeface="+mn-lt"/>
                <a:cs typeface="+mn-lt"/>
              </a:rPr>
              <a:t> (2019).</a:t>
            </a:r>
          </a:p>
          <a:p>
            <a:pPr marL="629920" lvl="1" indent="-305435"/>
            <a:r>
              <a:rPr lang="en-US" sz="1400">
                <a:ea typeface="+mn-lt"/>
                <a:cs typeface="+mn-lt"/>
              </a:rPr>
              <a:t>Zhang, Muhan, et al. "An end-to-end deep learning architecture for graph classification." </a:t>
            </a:r>
            <a:r>
              <a:rPr lang="en-US" sz="1400" i="1">
                <a:ea typeface="+mn-lt"/>
                <a:cs typeface="+mn-lt"/>
              </a:rPr>
              <a:t>Thirty-Second AAAI Conference on Artificial Intelligence</a:t>
            </a:r>
            <a:r>
              <a:rPr lang="en-US" sz="1400">
                <a:ea typeface="+mn-lt"/>
                <a:cs typeface="+mn-lt"/>
              </a:rPr>
              <a:t>. 2018.</a:t>
            </a:r>
          </a:p>
          <a:p>
            <a:pPr marL="629920" lvl="1" indent="-305435"/>
            <a:r>
              <a:rPr lang="en-US" sz="1400" err="1">
                <a:ea typeface="+mn-lt"/>
                <a:cs typeface="+mn-lt"/>
              </a:rPr>
              <a:t>Vinyals</a:t>
            </a:r>
            <a:r>
              <a:rPr lang="en-US" sz="1400">
                <a:ea typeface="+mn-lt"/>
                <a:cs typeface="+mn-lt"/>
              </a:rPr>
              <a:t>, Oriol, Samy </a:t>
            </a:r>
            <a:r>
              <a:rPr lang="en-US" sz="1400" err="1">
                <a:ea typeface="+mn-lt"/>
                <a:cs typeface="+mn-lt"/>
              </a:rPr>
              <a:t>Bengio</a:t>
            </a:r>
            <a:r>
              <a:rPr lang="en-US" sz="1400">
                <a:ea typeface="+mn-lt"/>
                <a:cs typeface="+mn-lt"/>
              </a:rPr>
              <a:t>, and Manjunath </a:t>
            </a:r>
            <a:r>
              <a:rPr lang="en-US" sz="1400" err="1">
                <a:ea typeface="+mn-lt"/>
                <a:cs typeface="+mn-lt"/>
              </a:rPr>
              <a:t>Kudlur</a:t>
            </a:r>
            <a:r>
              <a:rPr lang="en-US" sz="1400">
                <a:ea typeface="+mn-lt"/>
                <a:cs typeface="+mn-lt"/>
              </a:rPr>
              <a:t>. "Order matters: Sequence to sequence for sets." </a:t>
            </a:r>
            <a:r>
              <a:rPr lang="en-US" sz="1400" i="1" err="1">
                <a:ea typeface="+mn-lt"/>
                <a:cs typeface="+mn-lt"/>
              </a:rPr>
              <a:t>arXiv</a:t>
            </a:r>
            <a:r>
              <a:rPr lang="en-US" sz="1400" i="1">
                <a:ea typeface="+mn-lt"/>
                <a:cs typeface="+mn-lt"/>
              </a:rPr>
              <a:t> preprint arXiv:1511.06391</a:t>
            </a:r>
            <a:r>
              <a:rPr lang="en-US" sz="1400">
                <a:ea typeface="+mn-lt"/>
                <a:cs typeface="+mn-lt"/>
              </a:rPr>
              <a:t> (2015).</a:t>
            </a:r>
          </a:p>
          <a:p>
            <a:pPr marL="629920" lvl="1" indent="-305435"/>
            <a:r>
              <a:rPr lang="en-US" sz="1400">
                <a:ea typeface="+mn-lt"/>
                <a:cs typeface="+mn-lt"/>
              </a:rPr>
              <a:t>Li, </a:t>
            </a:r>
            <a:r>
              <a:rPr lang="en-US" sz="1400" err="1">
                <a:ea typeface="+mn-lt"/>
                <a:cs typeface="+mn-lt"/>
              </a:rPr>
              <a:t>Yujia</a:t>
            </a:r>
            <a:r>
              <a:rPr lang="en-US" sz="1400">
                <a:ea typeface="+mn-lt"/>
                <a:cs typeface="+mn-lt"/>
              </a:rPr>
              <a:t>, et al. "Gated graph sequence neural networks." </a:t>
            </a:r>
            <a:r>
              <a:rPr lang="en-US" sz="1400" i="1" err="1">
                <a:ea typeface="+mn-lt"/>
                <a:cs typeface="+mn-lt"/>
              </a:rPr>
              <a:t>arXiv</a:t>
            </a:r>
            <a:r>
              <a:rPr lang="en-US" sz="1400" i="1">
                <a:ea typeface="+mn-lt"/>
                <a:cs typeface="+mn-lt"/>
              </a:rPr>
              <a:t> preprint arXiv:1511.05493</a:t>
            </a:r>
            <a:r>
              <a:rPr lang="en-US" sz="1400">
                <a:ea typeface="+mn-lt"/>
                <a:cs typeface="+mn-lt"/>
              </a:rPr>
              <a:t> (2015).</a:t>
            </a:r>
          </a:p>
        </p:txBody>
      </p:sp>
      <p:sp>
        <p:nvSpPr>
          <p:cNvPr id="4" name="Slide Number Placeholder 3">
            <a:extLst>
              <a:ext uri="{FF2B5EF4-FFF2-40B4-BE49-F238E27FC236}">
                <a16:creationId xmlns:a16="http://schemas.microsoft.com/office/drawing/2014/main" id="{D31910D0-0A8F-466C-BA1E-673575BDE39A}"/>
              </a:ext>
            </a:extLst>
          </p:cNvPr>
          <p:cNvSpPr>
            <a:spLocks noGrp="1"/>
          </p:cNvSpPr>
          <p:nvPr>
            <p:ph type="sldNum" sz="quarter" idx="12"/>
          </p:nvPr>
        </p:nvSpPr>
        <p:spPr/>
        <p:txBody>
          <a:bodyPr/>
          <a:lstStyle/>
          <a:p>
            <a:fld id="{3A98EE3D-8CD1-4C3F-BD1C-C98C9596463C}" type="slidenum">
              <a:rPr lang="en-US" smtClean="0"/>
              <a:t>105</a:t>
            </a:fld>
            <a:endParaRPr lang="en-US"/>
          </a:p>
        </p:txBody>
      </p:sp>
    </p:spTree>
    <p:extLst>
      <p:ext uri="{BB962C8B-B14F-4D97-AF65-F5344CB8AC3E}">
        <p14:creationId xmlns:p14="http://schemas.microsoft.com/office/powerpoint/2010/main" val="35288806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6E03-C579-48E7-8CBA-D12179F48551}"/>
              </a:ext>
            </a:extLst>
          </p:cNvPr>
          <p:cNvSpPr>
            <a:spLocks noGrp="1"/>
          </p:cNvSpPr>
          <p:nvPr>
            <p:ph type="title"/>
          </p:nvPr>
        </p:nvSpPr>
        <p:spPr>
          <a:xfrm>
            <a:off x="581193" y="1398941"/>
            <a:ext cx="11029615" cy="2147467"/>
          </a:xfrm>
        </p:spPr>
        <p:txBody>
          <a:bodyPr/>
          <a:lstStyle/>
          <a:p>
            <a:r>
              <a:rPr lang="en-US"/>
              <a:t>Thank you!</a:t>
            </a:r>
          </a:p>
        </p:txBody>
      </p:sp>
      <p:sp>
        <p:nvSpPr>
          <p:cNvPr id="4" name="Slide Number Placeholder 3">
            <a:extLst>
              <a:ext uri="{FF2B5EF4-FFF2-40B4-BE49-F238E27FC236}">
                <a16:creationId xmlns:a16="http://schemas.microsoft.com/office/drawing/2014/main" id="{42FCFF18-11E2-4CA3-9E10-ECE249C61937}"/>
              </a:ext>
            </a:extLst>
          </p:cNvPr>
          <p:cNvSpPr>
            <a:spLocks noGrp="1"/>
          </p:cNvSpPr>
          <p:nvPr>
            <p:ph type="sldNum" sz="quarter" idx="12"/>
          </p:nvPr>
        </p:nvSpPr>
        <p:spPr/>
        <p:txBody>
          <a:bodyPr/>
          <a:lstStyle/>
          <a:p>
            <a:fld id="{3A98EE3D-8CD1-4C3F-BD1C-C98C9596463C}" type="slidenum">
              <a:rPr lang="en-US" smtClean="0"/>
              <a:t>106</a:t>
            </a:fld>
            <a:endParaRPr lang="en-US"/>
          </a:p>
        </p:txBody>
      </p:sp>
    </p:spTree>
    <p:extLst>
      <p:ext uri="{BB962C8B-B14F-4D97-AF65-F5344CB8AC3E}">
        <p14:creationId xmlns:p14="http://schemas.microsoft.com/office/powerpoint/2010/main" val="3383618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3ED8B-E5F6-402B-A83E-FD9065BF81F1}"/>
              </a:ext>
            </a:extLst>
          </p:cNvPr>
          <p:cNvSpPr>
            <a:spLocks noGrp="1"/>
          </p:cNvSpPr>
          <p:nvPr>
            <p:ph type="title"/>
          </p:nvPr>
        </p:nvSpPr>
        <p:spPr/>
        <p:txBody>
          <a:bodyPr/>
          <a:lstStyle/>
          <a:p>
            <a:r>
              <a:rPr lang="en-US"/>
              <a:t>A Simple GNN</a:t>
            </a:r>
          </a:p>
        </p:txBody>
      </p:sp>
      <p:sp>
        <p:nvSpPr>
          <p:cNvPr id="3" name="Content Placeholder 2">
            <a:extLst>
              <a:ext uri="{FF2B5EF4-FFF2-40B4-BE49-F238E27FC236}">
                <a16:creationId xmlns:a16="http://schemas.microsoft.com/office/drawing/2014/main" id="{8D05142D-DCDB-4D72-ABE6-67864A5E6D23}"/>
              </a:ext>
            </a:extLst>
          </p:cNvPr>
          <p:cNvSpPr>
            <a:spLocks noGrp="1"/>
          </p:cNvSpPr>
          <p:nvPr>
            <p:ph idx="1"/>
          </p:nvPr>
        </p:nvSpPr>
        <p:spPr>
          <a:xfrm>
            <a:off x="601401" y="4220160"/>
            <a:ext cx="11029615" cy="2081799"/>
          </a:xfrm>
        </p:spPr>
        <p:txBody>
          <a:bodyPr>
            <a:normAutofit fontScale="92500"/>
          </a:bodyPr>
          <a:lstStyle/>
          <a:p>
            <a:pPr marL="342900" indent="-342900">
              <a:buFont typeface="Arial" panose="05020102010507070707" pitchFamily="18" charset="2"/>
              <a:buChar char="•"/>
            </a:pPr>
            <a:r>
              <a:rPr lang="en-US"/>
              <a:t>Input graph with ndoes, edges and global embeddings</a:t>
            </a:r>
          </a:p>
          <a:p>
            <a:pPr marL="342900" indent="-342900">
              <a:buFont typeface="Arial" panose="05020102010507070707" pitchFamily="18" charset="2"/>
              <a:buChar char="•"/>
            </a:pPr>
            <a:r>
              <a:rPr lang="en-US"/>
              <a:t>Single Layer</a:t>
            </a:r>
            <a:r>
              <a:rPr lang="en-US" baseline="30000"/>
              <a:t>1</a:t>
            </a:r>
            <a:r>
              <a:rPr lang="en-US"/>
              <a:t>:</a:t>
            </a:r>
          </a:p>
          <a:p>
            <a:pPr marL="972820" lvl="1" indent="-305435">
              <a:buFont typeface="Arial" panose="05020102010507070707" pitchFamily="18" charset="2"/>
              <a:buChar char="•"/>
            </a:pPr>
            <a:r>
              <a:rPr lang="en-US"/>
              <a:t>Update functions – modify each component (Each update function can be a different NN)</a:t>
            </a:r>
          </a:p>
          <a:p>
            <a:pPr marL="972820" lvl="1" indent="-305435">
              <a:buFont typeface="Arial" panose="05020102010507070707" pitchFamily="18" charset="2"/>
              <a:buChar char="•"/>
            </a:pPr>
            <a:r>
              <a:rPr lang="en-US"/>
              <a:t>Generate new graph with same components with different embeddings</a:t>
            </a:r>
          </a:p>
        </p:txBody>
      </p:sp>
      <p:sp>
        <p:nvSpPr>
          <p:cNvPr id="4" name="Slide Number Placeholder 3">
            <a:extLst>
              <a:ext uri="{FF2B5EF4-FFF2-40B4-BE49-F238E27FC236}">
                <a16:creationId xmlns:a16="http://schemas.microsoft.com/office/drawing/2014/main" id="{DBB81902-1DBA-468F-B0EA-5EA6467DE436}"/>
              </a:ext>
            </a:extLst>
          </p:cNvPr>
          <p:cNvSpPr>
            <a:spLocks noGrp="1"/>
          </p:cNvSpPr>
          <p:nvPr>
            <p:ph type="sldNum" sz="quarter" idx="12"/>
          </p:nvPr>
        </p:nvSpPr>
        <p:spPr/>
        <p:txBody>
          <a:bodyPr/>
          <a:lstStyle/>
          <a:p>
            <a:fld id="{3A98EE3D-8CD1-4C3F-BD1C-C98C9596463C}" type="slidenum">
              <a:rPr lang="en-US" smtClean="0"/>
              <a:t>11</a:t>
            </a:fld>
            <a:endParaRPr lang="en-US"/>
          </a:p>
        </p:txBody>
      </p:sp>
      <p:pic>
        <p:nvPicPr>
          <p:cNvPr id="8" name="Picture 8" descr="Diagram&#10;&#10;Description automatically generated">
            <a:extLst>
              <a:ext uri="{FF2B5EF4-FFF2-40B4-BE49-F238E27FC236}">
                <a16:creationId xmlns:a16="http://schemas.microsoft.com/office/drawing/2014/main" id="{77E1D666-4F82-41A6-B4BB-E8691235CD59}"/>
              </a:ext>
            </a:extLst>
          </p:cNvPr>
          <p:cNvPicPr>
            <a:picLocks noChangeAspect="1"/>
          </p:cNvPicPr>
          <p:nvPr/>
        </p:nvPicPr>
        <p:blipFill>
          <a:blip r:embed="rId3"/>
          <a:stretch>
            <a:fillRect/>
          </a:stretch>
        </p:blipFill>
        <p:spPr>
          <a:xfrm>
            <a:off x="5166164" y="1777497"/>
            <a:ext cx="5394542" cy="2068522"/>
          </a:xfrm>
          <a:prstGeom prst="rect">
            <a:avLst/>
          </a:prstGeom>
        </p:spPr>
      </p:pic>
      <p:sp>
        <p:nvSpPr>
          <p:cNvPr id="5" name="Footer Placeholder 9">
            <a:extLst>
              <a:ext uri="{FF2B5EF4-FFF2-40B4-BE49-F238E27FC236}">
                <a16:creationId xmlns:a16="http://schemas.microsoft.com/office/drawing/2014/main" id="{DE8D3E22-3038-427F-8449-06776E5C53F0}"/>
              </a:ext>
            </a:extLst>
          </p:cNvPr>
          <p:cNvSpPr>
            <a:spLocks noGrp="1"/>
          </p:cNvSpPr>
          <p:nvPr>
            <p:ph type="ftr" sz="quarter" idx="11"/>
          </p:nvPr>
        </p:nvSpPr>
        <p:spPr>
          <a:xfrm>
            <a:off x="581192" y="6423914"/>
            <a:ext cx="6917210" cy="365125"/>
          </a:xfrm>
        </p:spPr>
        <p:txBody>
          <a:bodyPr/>
          <a:lstStyle/>
          <a:p>
            <a:r>
              <a:rPr lang="en-US"/>
              <a:t>1.   https://distill.pub/2021/gnn-intro/</a:t>
            </a:r>
          </a:p>
        </p:txBody>
      </p:sp>
      <p:pic>
        <p:nvPicPr>
          <p:cNvPr id="6" name="Picture 6" descr="A picture containing diagram&#10;&#10;Description automatically generated">
            <a:extLst>
              <a:ext uri="{FF2B5EF4-FFF2-40B4-BE49-F238E27FC236}">
                <a16:creationId xmlns:a16="http://schemas.microsoft.com/office/drawing/2014/main" id="{E2976827-79F9-49D7-8320-796078BA6AB0}"/>
              </a:ext>
            </a:extLst>
          </p:cNvPr>
          <p:cNvPicPr>
            <a:picLocks noChangeAspect="1"/>
          </p:cNvPicPr>
          <p:nvPr/>
        </p:nvPicPr>
        <p:blipFill>
          <a:blip r:embed="rId4"/>
          <a:stretch>
            <a:fillRect/>
          </a:stretch>
        </p:blipFill>
        <p:spPr>
          <a:xfrm>
            <a:off x="600242" y="1775298"/>
            <a:ext cx="4153567" cy="1709876"/>
          </a:xfrm>
          <a:prstGeom prst="rect">
            <a:avLst/>
          </a:prstGeom>
        </p:spPr>
      </p:pic>
      <p:sp>
        <p:nvSpPr>
          <p:cNvPr id="7" name="TextBox 6">
            <a:extLst>
              <a:ext uri="{FF2B5EF4-FFF2-40B4-BE49-F238E27FC236}">
                <a16:creationId xmlns:a16="http://schemas.microsoft.com/office/drawing/2014/main" id="{E9924EE3-72E4-457C-8D5A-B50D56E3F912}"/>
              </a:ext>
            </a:extLst>
          </p:cNvPr>
          <p:cNvSpPr txBox="1"/>
          <p:nvPr/>
        </p:nvSpPr>
        <p:spPr>
          <a:xfrm>
            <a:off x="2843465" y="3813647"/>
            <a:ext cx="72285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 simple graph and application of 1 GNN layer</a:t>
            </a:r>
            <a:r>
              <a:rPr lang="en-US" sz="1400" baseline="30000"/>
              <a:t>1</a:t>
            </a:r>
            <a:endParaRPr lang="en-US"/>
          </a:p>
        </p:txBody>
      </p:sp>
    </p:spTree>
    <p:extLst>
      <p:ext uri="{BB962C8B-B14F-4D97-AF65-F5344CB8AC3E}">
        <p14:creationId xmlns:p14="http://schemas.microsoft.com/office/powerpoint/2010/main" val="3929740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3ED8B-E5F6-402B-A83E-FD9065BF81F1}"/>
              </a:ext>
            </a:extLst>
          </p:cNvPr>
          <p:cNvSpPr>
            <a:spLocks noGrp="1"/>
          </p:cNvSpPr>
          <p:nvPr>
            <p:ph type="title"/>
          </p:nvPr>
        </p:nvSpPr>
        <p:spPr/>
        <p:txBody>
          <a:bodyPr/>
          <a:lstStyle/>
          <a:p>
            <a:r>
              <a:rPr lang="en-US"/>
              <a:t>A Simple GNN</a:t>
            </a:r>
          </a:p>
        </p:txBody>
      </p:sp>
      <p:sp>
        <p:nvSpPr>
          <p:cNvPr id="3" name="Content Placeholder 2">
            <a:extLst>
              <a:ext uri="{FF2B5EF4-FFF2-40B4-BE49-F238E27FC236}">
                <a16:creationId xmlns:a16="http://schemas.microsoft.com/office/drawing/2014/main" id="{8D05142D-DCDB-4D72-ABE6-67864A5E6D23}"/>
              </a:ext>
            </a:extLst>
          </p:cNvPr>
          <p:cNvSpPr>
            <a:spLocks noGrp="1"/>
          </p:cNvSpPr>
          <p:nvPr>
            <p:ph idx="1"/>
          </p:nvPr>
        </p:nvSpPr>
        <p:spPr>
          <a:xfrm>
            <a:off x="509305" y="4474227"/>
            <a:ext cx="11029615" cy="1738250"/>
          </a:xfrm>
        </p:spPr>
        <p:txBody>
          <a:bodyPr/>
          <a:lstStyle/>
          <a:p>
            <a:pPr marL="342900" indent="-342900">
              <a:buFont typeface="Arial" panose="05020102010507070707" pitchFamily="18" charset="2"/>
              <a:buChar char="•"/>
            </a:pPr>
            <a:r>
              <a:rPr lang="en-US">
                <a:ea typeface="+mn-lt"/>
                <a:cs typeface="+mn-lt"/>
              </a:rPr>
              <a:t>Multiple of these layers</a:t>
            </a:r>
            <a:r>
              <a:rPr lang="en-US" baseline="30000">
                <a:ea typeface="+mn-lt"/>
                <a:cs typeface="+mn-lt"/>
              </a:rPr>
              <a:t>1</a:t>
            </a:r>
            <a:r>
              <a:rPr lang="en-US">
                <a:ea typeface="+mn-lt"/>
                <a:cs typeface="+mn-lt"/>
              </a:rPr>
              <a:t> can be stacked.</a:t>
            </a:r>
          </a:p>
          <a:p>
            <a:pPr marL="342900" indent="-342900">
              <a:buFont typeface="Arial" panose="05020102010507070707" pitchFamily="18" charset="2"/>
              <a:buChar char="•"/>
            </a:pPr>
            <a:r>
              <a:rPr lang="en-US"/>
              <a:t>Update functions only modify embeddings, not graph structure</a:t>
            </a:r>
          </a:p>
        </p:txBody>
      </p:sp>
      <p:sp>
        <p:nvSpPr>
          <p:cNvPr id="4" name="Slide Number Placeholder 3">
            <a:extLst>
              <a:ext uri="{FF2B5EF4-FFF2-40B4-BE49-F238E27FC236}">
                <a16:creationId xmlns:a16="http://schemas.microsoft.com/office/drawing/2014/main" id="{DBB81902-1DBA-468F-B0EA-5EA6467DE436}"/>
              </a:ext>
            </a:extLst>
          </p:cNvPr>
          <p:cNvSpPr>
            <a:spLocks noGrp="1"/>
          </p:cNvSpPr>
          <p:nvPr>
            <p:ph type="sldNum" sz="quarter" idx="12"/>
          </p:nvPr>
        </p:nvSpPr>
        <p:spPr/>
        <p:txBody>
          <a:bodyPr/>
          <a:lstStyle/>
          <a:p>
            <a:fld id="{3A98EE3D-8CD1-4C3F-BD1C-C98C9596463C}" type="slidenum">
              <a:rPr lang="en-US" smtClean="0"/>
              <a:t>12</a:t>
            </a:fld>
            <a:endParaRPr lang="en-US"/>
          </a:p>
        </p:txBody>
      </p:sp>
      <p:sp>
        <p:nvSpPr>
          <p:cNvPr id="5" name="Footer Placeholder 9">
            <a:extLst>
              <a:ext uri="{FF2B5EF4-FFF2-40B4-BE49-F238E27FC236}">
                <a16:creationId xmlns:a16="http://schemas.microsoft.com/office/drawing/2014/main" id="{A2731077-B33B-4E87-97E4-0A5C1347BC42}"/>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7" name="TextBox 6">
            <a:extLst>
              <a:ext uri="{FF2B5EF4-FFF2-40B4-BE49-F238E27FC236}">
                <a16:creationId xmlns:a16="http://schemas.microsoft.com/office/drawing/2014/main" id="{0BF79365-089E-453B-8562-354200CAE12C}"/>
              </a:ext>
            </a:extLst>
          </p:cNvPr>
          <p:cNvSpPr txBox="1"/>
          <p:nvPr/>
        </p:nvSpPr>
        <p:spPr>
          <a:xfrm>
            <a:off x="3329796" y="3833003"/>
            <a:ext cx="58918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Stacking multiple layers</a:t>
            </a:r>
            <a:r>
              <a:rPr lang="en-US" sz="1400" baseline="30000"/>
              <a:t>1</a:t>
            </a:r>
          </a:p>
        </p:txBody>
      </p:sp>
      <p:pic>
        <p:nvPicPr>
          <p:cNvPr id="6" name="Picture 5" descr="Diagram&#10;&#10;Description automatically generated">
            <a:extLst>
              <a:ext uri="{FF2B5EF4-FFF2-40B4-BE49-F238E27FC236}">
                <a16:creationId xmlns:a16="http://schemas.microsoft.com/office/drawing/2014/main" id="{B6B0B0F6-B927-4A65-A3EF-14FFE1B1F518}"/>
              </a:ext>
            </a:extLst>
          </p:cNvPr>
          <p:cNvPicPr>
            <a:picLocks noChangeAspect="1"/>
          </p:cNvPicPr>
          <p:nvPr/>
        </p:nvPicPr>
        <p:blipFill>
          <a:blip r:embed="rId3"/>
          <a:stretch>
            <a:fillRect/>
          </a:stretch>
        </p:blipFill>
        <p:spPr>
          <a:xfrm>
            <a:off x="2125250" y="1586180"/>
            <a:ext cx="7951938" cy="1839033"/>
          </a:xfrm>
          <a:prstGeom prst="rect">
            <a:avLst/>
          </a:prstGeom>
        </p:spPr>
      </p:pic>
    </p:spTree>
    <p:extLst>
      <p:ext uri="{BB962C8B-B14F-4D97-AF65-F5344CB8AC3E}">
        <p14:creationId xmlns:p14="http://schemas.microsoft.com/office/powerpoint/2010/main" val="2108966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4FEFC-8192-4178-B2A2-59680D144032}"/>
              </a:ext>
            </a:extLst>
          </p:cNvPr>
          <p:cNvSpPr>
            <a:spLocks noGrp="1"/>
          </p:cNvSpPr>
          <p:nvPr>
            <p:ph type="title"/>
          </p:nvPr>
        </p:nvSpPr>
        <p:spPr/>
        <p:txBody>
          <a:bodyPr/>
          <a:lstStyle/>
          <a:p>
            <a:r>
              <a:rPr lang="en-US"/>
              <a:t>Stacking Layers</a:t>
            </a:r>
          </a:p>
        </p:txBody>
      </p:sp>
      <p:sp>
        <p:nvSpPr>
          <p:cNvPr id="3" name="Content Placeholder 2">
            <a:extLst>
              <a:ext uri="{FF2B5EF4-FFF2-40B4-BE49-F238E27FC236}">
                <a16:creationId xmlns:a16="http://schemas.microsoft.com/office/drawing/2014/main" id="{A560A855-8587-43D5-8B77-16C8C7C985A7}"/>
              </a:ext>
            </a:extLst>
          </p:cNvPr>
          <p:cNvSpPr>
            <a:spLocks noGrp="1"/>
          </p:cNvSpPr>
          <p:nvPr>
            <p:ph idx="1"/>
          </p:nvPr>
        </p:nvSpPr>
        <p:spPr>
          <a:xfrm>
            <a:off x="586521" y="4320939"/>
            <a:ext cx="11043992" cy="1732146"/>
          </a:xfrm>
        </p:spPr>
        <p:txBody>
          <a:bodyPr/>
          <a:lstStyle/>
          <a:p>
            <a:pPr marL="342900" indent="-342900">
              <a:buFont typeface="Arial" panose="05020102010507070707" pitchFamily="18" charset="2"/>
              <a:buChar char="•"/>
            </a:pPr>
            <a:r>
              <a:rPr lang="en-US"/>
              <a:t>Each layer can have same or have different update functions</a:t>
            </a:r>
          </a:p>
          <a:p>
            <a:pPr marL="342900" indent="-342900">
              <a:buFont typeface="Arial" panose="05020102010507070707" pitchFamily="18" charset="2"/>
              <a:buChar char="•"/>
            </a:pPr>
            <a:r>
              <a:rPr lang="en-US"/>
              <a:t>Predictions are made after all layers have been applied</a:t>
            </a:r>
          </a:p>
        </p:txBody>
      </p:sp>
      <p:sp>
        <p:nvSpPr>
          <p:cNvPr id="4" name="Slide Number Placeholder 3">
            <a:extLst>
              <a:ext uri="{FF2B5EF4-FFF2-40B4-BE49-F238E27FC236}">
                <a16:creationId xmlns:a16="http://schemas.microsoft.com/office/drawing/2014/main" id="{CFABB1AD-C093-4192-BCF4-2C9EF56DEE41}"/>
              </a:ext>
            </a:extLst>
          </p:cNvPr>
          <p:cNvSpPr>
            <a:spLocks noGrp="1"/>
          </p:cNvSpPr>
          <p:nvPr>
            <p:ph type="sldNum" sz="quarter" idx="12"/>
          </p:nvPr>
        </p:nvSpPr>
        <p:spPr/>
        <p:txBody>
          <a:bodyPr/>
          <a:lstStyle/>
          <a:p>
            <a:fld id="{3A98EE3D-8CD1-4C3F-BD1C-C98C9596463C}" type="slidenum">
              <a:rPr lang="en-US" smtClean="0"/>
              <a:t>13</a:t>
            </a:fld>
            <a:endParaRPr lang="en-US"/>
          </a:p>
        </p:txBody>
      </p:sp>
      <p:pic>
        <p:nvPicPr>
          <p:cNvPr id="5" name="Picture 5" descr="Diagram&#10;&#10;Description automatically generated">
            <a:extLst>
              <a:ext uri="{FF2B5EF4-FFF2-40B4-BE49-F238E27FC236}">
                <a16:creationId xmlns:a16="http://schemas.microsoft.com/office/drawing/2014/main" id="{9C27DF2E-F0C1-49A9-902E-505AE2A02277}"/>
              </a:ext>
            </a:extLst>
          </p:cNvPr>
          <p:cNvPicPr>
            <a:picLocks noChangeAspect="1"/>
          </p:cNvPicPr>
          <p:nvPr/>
        </p:nvPicPr>
        <p:blipFill>
          <a:blip r:embed="rId3"/>
          <a:stretch>
            <a:fillRect/>
          </a:stretch>
        </p:blipFill>
        <p:spPr>
          <a:xfrm>
            <a:off x="2125250" y="1298633"/>
            <a:ext cx="7951938" cy="1839033"/>
          </a:xfrm>
          <a:prstGeom prst="rect">
            <a:avLst/>
          </a:prstGeom>
        </p:spPr>
      </p:pic>
      <p:sp>
        <p:nvSpPr>
          <p:cNvPr id="7" name="Footer Placeholder 9">
            <a:extLst>
              <a:ext uri="{FF2B5EF4-FFF2-40B4-BE49-F238E27FC236}">
                <a16:creationId xmlns:a16="http://schemas.microsoft.com/office/drawing/2014/main" id="{0DEEBFA9-F2B9-4353-9422-FA5F196A435B}"/>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6" name="TextBox 5">
            <a:extLst>
              <a:ext uri="{FF2B5EF4-FFF2-40B4-BE49-F238E27FC236}">
                <a16:creationId xmlns:a16="http://schemas.microsoft.com/office/drawing/2014/main" id="{26708A3E-7043-4C48-891F-61D1C6E8B7E5}"/>
              </a:ext>
            </a:extLst>
          </p:cNvPr>
          <p:cNvSpPr txBox="1"/>
          <p:nvPr/>
        </p:nvSpPr>
        <p:spPr>
          <a:xfrm>
            <a:off x="4309239" y="3653584"/>
            <a:ext cx="4353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Stacking layers in GNN</a:t>
            </a:r>
            <a:r>
              <a:rPr lang="en-US" sz="1400" baseline="30000"/>
              <a:t>1</a:t>
            </a:r>
          </a:p>
        </p:txBody>
      </p:sp>
    </p:spTree>
    <p:extLst>
      <p:ext uri="{BB962C8B-B14F-4D97-AF65-F5344CB8AC3E}">
        <p14:creationId xmlns:p14="http://schemas.microsoft.com/office/powerpoint/2010/main" val="4204473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F709-5A4D-4FDA-902D-1793338AD06D}"/>
              </a:ext>
            </a:extLst>
          </p:cNvPr>
          <p:cNvSpPr>
            <a:spLocks noGrp="1"/>
          </p:cNvSpPr>
          <p:nvPr>
            <p:ph type="title"/>
          </p:nvPr>
        </p:nvSpPr>
        <p:spPr/>
        <p:txBody>
          <a:bodyPr/>
          <a:lstStyle/>
          <a:p>
            <a:r>
              <a:rPr lang="en-US"/>
              <a:t>GNN Predictions</a:t>
            </a:r>
          </a:p>
        </p:txBody>
      </p:sp>
      <p:sp>
        <p:nvSpPr>
          <p:cNvPr id="3" name="Content Placeholder 2">
            <a:extLst>
              <a:ext uri="{FF2B5EF4-FFF2-40B4-BE49-F238E27FC236}">
                <a16:creationId xmlns:a16="http://schemas.microsoft.com/office/drawing/2014/main" id="{0B88B7FA-F90B-418E-B977-95C8ADA9BD08}"/>
              </a:ext>
            </a:extLst>
          </p:cNvPr>
          <p:cNvSpPr>
            <a:spLocks noGrp="1"/>
          </p:cNvSpPr>
          <p:nvPr>
            <p:ph idx="1"/>
          </p:nvPr>
        </p:nvSpPr>
        <p:spPr>
          <a:xfrm>
            <a:off x="581192" y="4433065"/>
            <a:ext cx="11029615" cy="1796548"/>
          </a:xfrm>
        </p:spPr>
        <p:txBody>
          <a:bodyPr/>
          <a:lstStyle/>
          <a:p>
            <a:pPr marL="342900" indent="-342900">
              <a:buFont typeface="Arial" panose="05020102010507070707" pitchFamily="18" charset="2"/>
              <a:buChar char="•"/>
            </a:pPr>
            <a:r>
              <a:rPr lang="en-US"/>
              <a:t>Use any Neural network architecture to make predictions after applying multiple layers of GNN</a:t>
            </a:r>
          </a:p>
          <a:p>
            <a:pPr marL="342900" indent="-342900">
              <a:buFont typeface="Arial" panose="05020102010507070707" pitchFamily="18" charset="2"/>
              <a:buChar char="•"/>
            </a:pPr>
            <a:r>
              <a:rPr lang="en-US"/>
              <a:t>Can be done at node level, edge level or graph level</a:t>
            </a:r>
          </a:p>
        </p:txBody>
      </p:sp>
      <p:sp>
        <p:nvSpPr>
          <p:cNvPr id="4" name="Slide Number Placeholder 3">
            <a:extLst>
              <a:ext uri="{FF2B5EF4-FFF2-40B4-BE49-F238E27FC236}">
                <a16:creationId xmlns:a16="http://schemas.microsoft.com/office/drawing/2014/main" id="{4AAD3DCE-05DD-45A5-BAFE-804919395E59}"/>
              </a:ext>
            </a:extLst>
          </p:cNvPr>
          <p:cNvSpPr>
            <a:spLocks noGrp="1"/>
          </p:cNvSpPr>
          <p:nvPr>
            <p:ph type="sldNum" sz="quarter" idx="12"/>
          </p:nvPr>
        </p:nvSpPr>
        <p:spPr/>
        <p:txBody>
          <a:bodyPr/>
          <a:lstStyle/>
          <a:p>
            <a:fld id="{3A98EE3D-8CD1-4C3F-BD1C-C98C9596463C}" type="slidenum">
              <a:rPr lang="en-US" smtClean="0"/>
              <a:t>14</a:t>
            </a:fld>
            <a:endParaRPr lang="en-US"/>
          </a:p>
        </p:txBody>
      </p:sp>
      <p:pic>
        <p:nvPicPr>
          <p:cNvPr id="5" name="Picture 5" descr="Diagram&#10;&#10;Description automatically generated">
            <a:extLst>
              <a:ext uri="{FF2B5EF4-FFF2-40B4-BE49-F238E27FC236}">
                <a16:creationId xmlns:a16="http://schemas.microsoft.com/office/drawing/2014/main" id="{C44375B6-5106-4913-9194-07F323861D0B}"/>
              </a:ext>
            </a:extLst>
          </p:cNvPr>
          <p:cNvPicPr>
            <a:picLocks noChangeAspect="1"/>
          </p:cNvPicPr>
          <p:nvPr/>
        </p:nvPicPr>
        <p:blipFill>
          <a:blip r:embed="rId3"/>
          <a:stretch>
            <a:fillRect/>
          </a:stretch>
        </p:blipFill>
        <p:spPr>
          <a:xfrm>
            <a:off x="3304784" y="1397607"/>
            <a:ext cx="5592871" cy="2497033"/>
          </a:xfrm>
          <a:prstGeom prst="rect">
            <a:avLst/>
          </a:prstGeom>
        </p:spPr>
      </p:pic>
      <p:sp>
        <p:nvSpPr>
          <p:cNvPr id="7" name="Footer Placeholder 9">
            <a:extLst>
              <a:ext uri="{FF2B5EF4-FFF2-40B4-BE49-F238E27FC236}">
                <a16:creationId xmlns:a16="http://schemas.microsoft.com/office/drawing/2014/main" id="{E16F4C12-8DED-46F9-8D44-E1564D6348D6}"/>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8" name="TextBox 7">
            <a:extLst>
              <a:ext uri="{FF2B5EF4-FFF2-40B4-BE49-F238E27FC236}">
                <a16:creationId xmlns:a16="http://schemas.microsoft.com/office/drawing/2014/main" id="{14C0B1D7-0AD4-45AD-8F39-DE6D03B9F7D0}"/>
              </a:ext>
            </a:extLst>
          </p:cNvPr>
          <p:cNvSpPr txBox="1"/>
          <p:nvPr/>
        </p:nvSpPr>
        <p:spPr>
          <a:xfrm>
            <a:off x="4336211" y="3689230"/>
            <a:ext cx="4353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Graph Prediction using a model</a:t>
            </a:r>
            <a:r>
              <a:rPr lang="en-US" sz="1400" baseline="30000"/>
              <a:t>1</a:t>
            </a:r>
          </a:p>
        </p:txBody>
      </p:sp>
    </p:spTree>
    <p:extLst>
      <p:ext uri="{BB962C8B-B14F-4D97-AF65-F5344CB8AC3E}">
        <p14:creationId xmlns:p14="http://schemas.microsoft.com/office/powerpoint/2010/main" val="1642540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D08-2208-4F0C-8C3B-CB076ECE9B47}"/>
              </a:ext>
            </a:extLst>
          </p:cNvPr>
          <p:cNvSpPr>
            <a:spLocks noGrp="1"/>
          </p:cNvSpPr>
          <p:nvPr>
            <p:ph type="title"/>
          </p:nvPr>
        </p:nvSpPr>
        <p:spPr/>
        <p:txBody>
          <a:bodyPr/>
          <a:lstStyle/>
          <a:p>
            <a:r>
              <a:rPr lang="en-US"/>
              <a:t>Pooling Information</a:t>
            </a:r>
          </a:p>
        </p:txBody>
      </p:sp>
      <p:sp>
        <p:nvSpPr>
          <p:cNvPr id="3" name="Content Placeholder 2">
            <a:extLst>
              <a:ext uri="{FF2B5EF4-FFF2-40B4-BE49-F238E27FC236}">
                <a16:creationId xmlns:a16="http://schemas.microsoft.com/office/drawing/2014/main" id="{E69458D3-000F-4F1A-BE0E-5024CA7E9C43}"/>
              </a:ext>
            </a:extLst>
          </p:cNvPr>
          <p:cNvSpPr>
            <a:spLocks noGrp="1"/>
          </p:cNvSpPr>
          <p:nvPr>
            <p:ph idx="1"/>
          </p:nvPr>
        </p:nvSpPr>
        <p:spPr>
          <a:xfrm>
            <a:off x="845688" y="4347530"/>
            <a:ext cx="11029615" cy="2510163"/>
          </a:xfrm>
        </p:spPr>
        <p:txBody>
          <a:bodyPr>
            <a:normAutofit/>
          </a:bodyPr>
          <a:lstStyle/>
          <a:p>
            <a:pPr marL="342900" indent="-342900">
              <a:buFont typeface="Arial" panose="05020102010507070707" pitchFamily="18" charset="2"/>
              <a:buChar char="•"/>
            </a:pPr>
            <a:r>
              <a:rPr lang="en-US"/>
              <a:t>Utilize the connections in the graph</a:t>
            </a:r>
          </a:p>
          <a:p>
            <a:pPr marL="342900" indent="-342900">
              <a:buFont typeface="Arial" panose="05020102010507070707" pitchFamily="18" charset="2"/>
              <a:buChar char="•"/>
            </a:pPr>
            <a:r>
              <a:rPr lang="en-US"/>
              <a:t>Gather information from </a:t>
            </a:r>
            <a:r>
              <a:rPr lang="en-US" err="1"/>
              <a:t>neighbours</a:t>
            </a:r>
          </a:p>
          <a:p>
            <a:pPr marL="342900" indent="-342900">
              <a:buFont typeface="Arial" panose="05020102010507070707" pitchFamily="18" charset="2"/>
              <a:buChar char="•"/>
            </a:pPr>
            <a:r>
              <a:rPr lang="en-US"/>
              <a:t>Aggregate (Ex: From edges to nodes – </a:t>
            </a:r>
            <a:r>
              <a:rPr lang="en-US" err="1"/>
              <a:t>P</a:t>
            </a:r>
            <a:r>
              <a:rPr lang="en-US" baseline="-25000" err="1"/>
              <a:t>En</a:t>
            </a:r>
            <a:r>
              <a:rPr lang="en-US"/>
              <a:t>-&gt;</a:t>
            </a:r>
            <a:r>
              <a:rPr lang="en-US" err="1"/>
              <a:t>P</a:t>
            </a:r>
            <a:r>
              <a:rPr lang="en-US" baseline="-25000" err="1"/>
              <a:t>Vn</a:t>
            </a:r>
            <a:r>
              <a:rPr lang="en-US"/>
              <a:t>)</a:t>
            </a:r>
          </a:p>
        </p:txBody>
      </p:sp>
      <p:sp>
        <p:nvSpPr>
          <p:cNvPr id="4" name="Slide Number Placeholder 3">
            <a:extLst>
              <a:ext uri="{FF2B5EF4-FFF2-40B4-BE49-F238E27FC236}">
                <a16:creationId xmlns:a16="http://schemas.microsoft.com/office/drawing/2014/main" id="{19DDB2C0-6410-4CC8-A195-F7E830145761}"/>
              </a:ext>
            </a:extLst>
          </p:cNvPr>
          <p:cNvSpPr>
            <a:spLocks noGrp="1"/>
          </p:cNvSpPr>
          <p:nvPr>
            <p:ph type="sldNum" sz="quarter" idx="12"/>
          </p:nvPr>
        </p:nvSpPr>
        <p:spPr/>
        <p:txBody>
          <a:bodyPr/>
          <a:lstStyle/>
          <a:p>
            <a:fld id="{3A98EE3D-8CD1-4C3F-BD1C-C98C9596463C}" type="slidenum">
              <a:rPr lang="en-US" smtClean="0"/>
              <a:t>15</a:t>
            </a:fld>
            <a:endParaRPr lang="en-US"/>
          </a:p>
        </p:txBody>
      </p:sp>
      <p:pic>
        <p:nvPicPr>
          <p:cNvPr id="5" name="Picture 5" descr="Diagram&#10;&#10;Description automatically generated">
            <a:extLst>
              <a:ext uri="{FF2B5EF4-FFF2-40B4-BE49-F238E27FC236}">
                <a16:creationId xmlns:a16="http://schemas.microsoft.com/office/drawing/2014/main" id="{4D9CF5A2-A2B8-4F32-9A2E-146E9EA938B1}"/>
              </a:ext>
            </a:extLst>
          </p:cNvPr>
          <p:cNvPicPr>
            <a:picLocks noChangeAspect="1"/>
          </p:cNvPicPr>
          <p:nvPr/>
        </p:nvPicPr>
        <p:blipFill>
          <a:blip r:embed="rId3"/>
          <a:stretch>
            <a:fillRect/>
          </a:stretch>
        </p:blipFill>
        <p:spPr>
          <a:xfrm>
            <a:off x="4145028" y="1259274"/>
            <a:ext cx="3272191" cy="2297243"/>
          </a:xfrm>
          <a:prstGeom prst="rect">
            <a:avLst/>
          </a:prstGeom>
        </p:spPr>
      </p:pic>
      <p:sp>
        <p:nvSpPr>
          <p:cNvPr id="7" name="Footer Placeholder 9">
            <a:extLst>
              <a:ext uri="{FF2B5EF4-FFF2-40B4-BE49-F238E27FC236}">
                <a16:creationId xmlns:a16="http://schemas.microsoft.com/office/drawing/2014/main" id="{6B1033BF-6286-437E-9FC9-DA333221C359}"/>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9" name="TextBox 8">
            <a:extLst>
              <a:ext uri="{FF2B5EF4-FFF2-40B4-BE49-F238E27FC236}">
                <a16:creationId xmlns:a16="http://schemas.microsoft.com/office/drawing/2014/main" id="{5BE5F5C0-04AF-49DF-85DC-122E1FFC21FC}"/>
              </a:ext>
            </a:extLst>
          </p:cNvPr>
          <p:cNvSpPr txBox="1"/>
          <p:nvPr/>
        </p:nvSpPr>
        <p:spPr>
          <a:xfrm>
            <a:off x="4336211" y="3689230"/>
            <a:ext cx="4353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Pooling information from neighbours</a:t>
            </a:r>
            <a:r>
              <a:rPr lang="en-US" sz="1400" baseline="30000">
                <a:solidFill>
                  <a:srgbClr val="000000"/>
                </a:solidFill>
                <a:latin typeface="Century Gothic"/>
              </a:rPr>
              <a:t>1</a:t>
            </a:r>
            <a:endParaRPr lang="en-US" sz="1400" baseline="30000"/>
          </a:p>
        </p:txBody>
      </p:sp>
    </p:spTree>
    <p:extLst>
      <p:ext uri="{BB962C8B-B14F-4D97-AF65-F5344CB8AC3E}">
        <p14:creationId xmlns:p14="http://schemas.microsoft.com/office/powerpoint/2010/main" val="384733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5EE5-3A26-4EB7-B5E6-95FDC45F6B4F}"/>
              </a:ext>
            </a:extLst>
          </p:cNvPr>
          <p:cNvSpPr>
            <a:spLocks noGrp="1"/>
          </p:cNvSpPr>
          <p:nvPr>
            <p:ph type="title"/>
          </p:nvPr>
        </p:nvSpPr>
        <p:spPr/>
        <p:txBody>
          <a:bodyPr/>
          <a:lstStyle/>
          <a:p>
            <a:r>
              <a:rPr lang="en-US"/>
              <a:t>GNN Predictions with Pooling (readout)</a:t>
            </a:r>
          </a:p>
        </p:txBody>
      </p:sp>
      <p:sp>
        <p:nvSpPr>
          <p:cNvPr id="3" name="Content Placeholder 2">
            <a:extLst>
              <a:ext uri="{FF2B5EF4-FFF2-40B4-BE49-F238E27FC236}">
                <a16:creationId xmlns:a16="http://schemas.microsoft.com/office/drawing/2014/main" id="{6D4A0701-D43C-4F30-8272-62C649AC131B}"/>
              </a:ext>
            </a:extLst>
          </p:cNvPr>
          <p:cNvSpPr>
            <a:spLocks noGrp="1"/>
          </p:cNvSpPr>
          <p:nvPr>
            <p:ph idx="1"/>
          </p:nvPr>
        </p:nvSpPr>
        <p:spPr>
          <a:xfrm>
            <a:off x="581192" y="4365905"/>
            <a:ext cx="11029615" cy="1609445"/>
          </a:xfrm>
        </p:spPr>
        <p:txBody>
          <a:bodyPr/>
          <a:lstStyle/>
          <a:p>
            <a:pPr marL="342900" indent="-342900">
              <a:buFont typeface="Arial" panose="05020102010507070707" pitchFamily="18" charset="2"/>
              <a:buChar char="•"/>
            </a:pPr>
            <a:r>
              <a:rPr lang="en-US"/>
              <a:t>Pool information from neighbours and aggregate</a:t>
            </a:r>
          </a:p>
          <a:p>
            <a:pPr marL="342900" indent="-342900">
              <a:buFont typeface="Arial" panose="05020102010507070707" pitchFamily="18" charset="2"/>
              <a:buChar char="•"/>
            </a:pPr>
            <a:r>
              <a:rPr lang="en-US"/>
              <a:t>Apply a network on this aggregated information</a:t>
            </a:r>
          </a:p>
        </p:txBody>
      </p:sp>
      <p:sp>
        <p:nvSpPr>
          <p:cNvPr id="4" name="Slide Number Placeholder 3">
            <a:extLst>
              <a:ext uri="{FF2B5EF4-FFF2-40B4-BE49-F238E27FC236}">
                <a16:creationId xmlns:a16="http://schemas.microsoft.com/office/drawing/2014/main" id="{97365646-11C7-49BC-97FA-5A4FE936BD49}"/>
              </a:ext>
            </a:extLst>
          </p:cNvPr>
          <p:cNvSpPr>
            <a:spLocks noGrp="1"/>
          </p:cNvSpPr>
          <p:nvPr>
            <p:ph type="sldNum" sz="quarter" idx="12"/>
          </p:nvPr>
        </p:nvSpPr>
        <p:spPr/>
        <p:txBody>
          <a:bodyPr/>
          <a:lstStyle/>
          <a:p>
            <a:fld id="{3A98EE3D-8CD1-4C3F-BD1C-C98C9596463C}" type="slidenum">
              <a:rPr lang="en-US" smtClean="0"/>
              <a:t>16</a:t>
            </a:fld>
            <a:endParaRPr lang="en-US"/>
          </a:p>
        </p:txBody>
      </p:sp>
      <p:pic>
        <p:nvPicPr>
          <p:cNvPr id="5" name="Picture 5" descr="Diagram&#10;&#10;Description automatically generated">
            <a:extLst>
              <a:ext uri="{FF2B5EF4-FFF2-40B4-BE49-F238E27FC236}">
                <a16:creationId xmlns:a16="http://schemas.microsoft.com/office/drawing/2014/main" id="{A9401396-FC65-4E2C-9987-72763D742C99}"/>
              </a:ext>
            </a:extLst>
          </p:cNvPr>
          <p:cNvPicPr>
            <a:picLocks noChangeAspect="1"/>
          </p:cNvPicPr>
          <p:nvPr/>
        </p:nvPicPr>
        <p:blipFill>
          <a:blip r:embed="rId3"/>
          <a:stretch>
            <a:fillRect/>
          </a:stretch>
        </p:blipFill>
        <p:spPr>
          <a:xfrm>
            <a:off x="3398731" y="1638236"/>
            <a:ext cx="5404979" cy="2349802"/>
          </a:xfrm>
          <a:prstGeom prst="rect">
            <a:avLst/>
          </a:prstGeom>
        </p:spPr>
      </p:pic>
      <p:sp>
        <p:nvSpPr>
          <p:cNvPr id="7" name="Footer Placeholder 9">
            <a:extLst>
              <a:ext uri="{FF2B5EF4-FFF2-40B4-BE49-F238E27FC236}">
                <a16:creationId xmlns:a16="http://schemas.microsoft.com/office/drawing/2014/main" id="{9C8A9CF2-969A-4021-B0E1-5A17246C1EE1}"/>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9" name="TextBox 8">
            <a:extLst>
              <a:ext uri="{FF2B5EF4-FFF2-40B4-BE49-F238E27FC236}">
                <a16:creationId xmlns:a16="http://schemas.microsoft.com/office/drawing/2014/main" id="{43DC3AC4-4D57-4D69-9A97-D0C43D4327B5}"/>
              </a:ext>
            </a:extLst>
          </p:cNvPr>
          <p:cNvSpPr txBox="1"/>
          <p:nvPr/>
        </p:nvSpPr>
        <p:spPr>
          <a:xfrm>
            <a:off x="3706459" y="3934834"/>
            <a:ext cx="58144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Graph Prediction on aggregated information</a:t>
            </a:r>
            <a:r>
              <a:rPr lang="en-US" sz="1400" baseline="30000"/>
              <a:t>1</a:t>
            </a:r>
          </a:p>
        </p:txBody>
      </p:sp>
    </p:spTree>
    <p:extLst>
      <p:ext uri="{BB962C8B-B14F-4D97-AF65-F5344CB8AC3E}">
        <p14:creationId xmlns:p14="http://schemas.microsoft.com/office/powerpoint/2010/main" val="2936082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5EE5-3A26-4EB7-B5E6-95FDC45F6B4F}"/>
              </a:ext>
            </a:extLst>
          </p:cNvPr>
          <p:cNvSpPr>
            <a:spLocks noGrp="1"/>
          </p:cNvSpPr>
          <p:nvPr>
            <p:ph type="title"/>
          </p:nvPr>
        </p:nvSpPr>
        <p:spPr/>
        <p:txBody>
          <a:bodyPr/>
          <a:lstStyle/>
          <a:p>
            <a:r>
              <a:rPr lang="en-US"/>
              <a:t>GNN Predictions with Pooling</a:t>
            </a:r>
          </a:p>
        </p:txBody>
      </p:sp>
      <p:sp>
        <p:nvSpPr>
          <p:cNvPr id="3" name="Content Placeholder 2">
            <a:extLst>
              <a:ext uri="{FF2B5EF4-FFF2-40B4-BE49-F238E27FC236}">
                <a16:creationId xmlns:a16="http://schemas.microsoft.com/office/drawing/2014/main" id="{6D4A0701-D43C-4F30-8272-62C649AC131B}"/>
              </a:ext>
            </a:extLst>
          </p:cNvPr>
          <p:cNvSpPr>
            <a:spLocks noGrp="1"/>
          </p:cNvSpPr>
          <p:nvPr>
            <p:ph idx="1"/>
          </p:nvPr>
        </p:nvSpPr>
        <p:spPr>
          <a:xfrm>
            <a:off x="618977" y="4430778"/>
            <a:ext cx="11029615" cy="1897233"/>
          </a:xfrm>
        </p:spPr>
        <p:txBody>
          <a:bodyPr>
            <a:normAutofit/>
          </a:bodyPr>
          <a:lstStyle/>
          <a:p>
            <a:pPr marL="342900" indent="-342900">
              <a:buFont typeface="Arial" panose="05020102010507070707" pitchFamily="18" charset="2"/>
              <a:buChar char="•"/>
            </a:pPr>
            <a:r>
              <a:rPr lang="en-US"/>
              <a:t>Graph level Predictions can be on </a:t>
            </a:r>
          </a:p>
          <a:p>
            <a:pPr marL="972820" lvl="1" indent="-305435">
              <a:buFont typeface="Arial" panose="05020102010507070707" pitchFamily="18" charset="2"/>
              <a:buChar char="•"/>
            </a:pPr>
            <a:r>
              <a:rPr lang="en-US"/>
              <a:t>Global features </a:t>
            </a:r>
          </a:p>
          <a:p>
            <a:pPr marL="972820" lvl="1" indent="-305435">
              <a:buFont typeface="Arial" panose="05020102010507070707" pitchFamily="18" charset="2"/>
              <a:buChar char="•"/>
            </a:pPr>
            <a:r>
              <a:rPr lang="en-US"/>
              <a:t>Aggregated information</a:t>
            </a:r>
          </a:p>
        </p:txBody>
      </p:sp>
      <p:sp>
        <p:nvSpPr>
          <p:cNvPr id="4" name="Slide Number Placeholder 3">
            <a:extLst>
              <a:ext uri="{FF2B5EF4-FFF2-40B4-BE49-F238E27FC236}">
                <a16:creationId xmlns:a16="http://schemas.microsoft.com/office/drawing/2014/main" id="{1338F51D-D05F-4ACA-BC40-ED7AE5074531}"/>
              </a:ext>
            </a:extLst>
          </p:cNvPr>
          <p:cNvSpPr>
            <a:spLocks noGrp="1"/>
          </p:cNvSpPr>
          <p:nvPr>
            <p:ph type="sldNum" sz="quarter" idx="12"/>
          </p:nvPr>
        </p:nvSpPr>
        <p:spPr/>
        <p:txBody>
          <a:bodyPr/>
          <a:lstStyle/>
          <a:p>
            <a:fld id="{3A98EE3D-8CD1-4C3F-BD1C-C98C9596463C}" type="slidenum">
              <a:rPr lang="en-US" smtClean="0"/>
              <a:t>17</a:t>
            </a:fld>
            <a:endParaRPr lang="en-US"/>
          </a:p>
        </p:txBody>
      </p:sp>
      <p:pic>
        <p:nvPicPr>
          <p:cNvPr id="5" name="Picture 5" descr="Diagram&#10;&#10;Description automatically generated">
            <a:extLst>
              <a:ext uri="{FF2B5EF4-FFF2-40B4-BE49-F238E27FC236}">
                <a16:creationId xmlns:a16="http://schemas.microsoft.com/office/drawing/2014/main" id="{186805DC-4C81-44D5-90BA-55494FD0C04C}"/>
              </a:ext>
            </a:extLst>
          </p:cNvPr>
          <p:cNvPicPr>
            <a:picLocks noChangeAspect="1"/>
          </p:cNvPicPr>
          <p:nvPr/>
        </p:nvPicPr>
        <p:blipFill>
          <a:blip r:embed="rId3"/>
          <a:stretch>
            <a:fillRect/>
          </a:stretch>
        </p:blipFill>
        <p:spPr>
          <a:xfrm>
            <a:off x="3148209" y="1298447"/>
            <a:ext cx="5895582" cy="2757981"/>
          </a:xfrm>
          <a:prstGeom prst="rect">
            <a:avLst/>
          </a:prstGeom>
        </p:spPr>
      </p:pic>
      <p:sp>
        <p:nvSpPr>
          <p:cNvPr id="7" name="Footer Placeholder 9">
            <a:extLst>
              <a:ext uri="{FF2B5EF4-FFF2-40B4-BE49-F238E27FC236}">
                <a16:creationId xmlns:a16="http://schemas.microsoft.com/office/drawing/2014/main" id="{BC054641-2EC3-4A42-AF75-BD7AB5EFD104}"/>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9" name="TextBox 8">
            <a:extLst>
              <a:ext uri="{FF2B5EF4-FFF2-40B4-BE49-F238E27FC236}">
                <a16:creationId xmlns:a16="http://schemas.microsoft.com/office/drawing/2014/main" id="{879A9BF6-A66E-4533-899E-402387102AE3}"/>
              </a:ext>
            </a:extLst>
          </p:cNvPr>
          <p:cNvSpPr txBox="1"/>
          <p:nvPr/>
        </p:nvSpPr>
        <p:spPr>
          <a:xfrm>
            <a:off x="4323616" y="3941131"/>
            <a:ext cx="4353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Graph Prediction using a model</a:t>
            </a:r>
            <a:r>
              <a:rPr lang="en-US" sz="1400" baseline="30000"/>
              <a:t>1</a:t>
            </a:r>
          </a:p>
        </p:txBody>
      </p:sp>
    </p:spTree>
    <p:extLst>
      <p:ext uri="{BB962C8B-B14F-4D97-AF65-F5344CB8AC3E}">
        <p14:creationId xmlns:p14="http://schemas.microsoft.com/office/powerpoint/2010/main" val="4019167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1372-0F16-C647-B0A5-40913A4FF82D}"/>
              </a:ext>
            </a:extLst>
          </p:cNvPr>
          <p:cNvSpPr>
            <a:spLocks noGrp="1"/>
          </p:cNvSpPr>
          <p:nvPr>
            <p:ph type="title"/>
          </p:nvPr>
        </p:nvSpPr>
        <p:spPr/>
        <p:txBody>
          <a:bodyPr/>
          <a:lstStyle/>
          <a:p>
            <a:r>
              <a:rPr lang="en-US"/>
              <a:t>Aggregation</a:t>
            </a:r>
          </a:p>
        </p:txBody>
      </p:sp>
      <p:sp>
        <p:nvSpPr>
          <p:cNvPr id="4" name="Slide Number Placeholder 3">
            <a:extLst>
              <a:ext uri="{FF2B5EF4-FFF2-40B4-BE49-F238E27FC236}">
                <a16:creationId xmlns:a16="http://schemas.microsoft.com/office/drawing/2014/main" id="{8DD1486D-2A30-1041-80BA-7C3808FFB7E6}"/>
              </a:ext>
            </a:extLst>
          </p:cNvPr>
          <p:cNvSpPr>
            <a:spLocks noGrp="1"/>
          </p:cNvSpPr>
          <p:nvPr>
            <p:ph type="sldNum" sz="quarter" idx="12"/>
          </p:nvPr>
        </p:nvSpPr>
        <p:spPr/>
        <p:txBody>
          <a:bodyPr/>
          <a:lstStyle/>
          <a:p>
            <a:fld id="{3A98EE3D-8CD1-4C3F-BD1C-C98C9596463C}" type="slidenum">
              <a:rPr lang="en-US" smtClean="0"/>
              <a:t>18</a:t>
            </a:fld>
            <a:endParaRPr lang="en-US"/>
          </a:p>
        </p:txBody>
      </p:sp>
      <p:sp>
        <p:nvSpPr>
          <p:cNvPr id="7" name="Content Placeholder 2">
            <a:extLst>
              <a:ext uri="{FF2B5EF4-FFF2-40B4-BE49-F238E27FC236}">
                <a16:creationId xmlns:a16="http://schemas.microsoft.com/office/drawing/2014/main" id="{A2678F83-F137-C942-B60B-EC5F6B5B7B67}"/>
              </a:ext>
            </a:extLst>
          </p:cNvPr>
          <p:cNvSpPr txBox="1">
            <a:spLocks/>
          </p:cNvSpPr>
          <p:nvPr/>
        </p:nvSpPr>
        <p:spPr>
          <a:xfrm>
            <a:off x="581192" y="2794009"/>
            <a:ext cx="11029615" cy="2173116"/>
          </a:xfrm>
          <a:prstGeom prst="rect">
            <a:avLst/>
          </a:prstGeom>
        </p:spPr>
        <p:txBody>
          <a:bodyPr vert="horz" lIns="91440" tIns="45720" rIns="91440" bIns="45720" rtlCol="0" anchor="t">
            <a:normAutofit lnSpcReduction="10000"/>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Process of </a:t>
            </a:r>
          </a:p>
          <a:p>
            <a:pPr marL="972820" lvl="1" indent="-342900">
              <a:buFont typeface="Arial,Sans-Serif" panose="05020102010507070707" pitchFamily="18" charset="2"/>
              <a:buChar char="•"/>
            </a:pPr>
            <a:r>
              <a:rPr lang="en-US">
                <a:ea typeface="+mn-lt"/>
                <a:cs typeface="+mn-lt"/>
              </a:rPr>
              <a:t>Pooling all the information (node/edge/global embeddings)</a:t>
            </a:r>
          </a:p>
          <a:p>
            <a:pPr marL="972820" lvl="1" indent="-342900">
              <a:buFont typeface="Arial,Sans-Serif" panose="05020102010507070707" pitchFamily="18" charset="2"/>
              <a:buChar char="•"/>
            </a:pPr>
            <a:r>
              <a:rPr lang="en-US">
                <a:ea typeface="+mn-lt"/>
                <a:cs typeface="+mn-lt"/>
              </a:rPr>
              <a:t>Combining the information meaningfully </a:t>
            </a:r>
          </a:p>
          <a:p>
            <a:pPr marL="972820" lvl="1" indent="-342900">
              <a:buFont typeface="Arial,Sans-Serif" panose="05020102010507070707" pitchFamily="18" charset="2"/>
              <a:buChar char="•"/>
            </a:pPr>
            <a:r>
              <a:rPr lang="en-US">
                <a:ea typeface="+mn-lt"/>
                <a:cs typeface="+mn-lt"/>
              </a:rPr>
              <a:t>Should be applicable in case of variable size as well</a:t>
            </a:r>
            <a:endParaRPr lang="en-US"/>
          </a:p>
          <a:p>
            <a:pPr marL="342900" indent="-342900">
              <a:buFont typeface="Arial,Sans-Serif" panose="05020102010507070707" pitchFamily="18" charset="2"/>
              <a:buChar char="•"/>
            </a:pPr>
            <a:endParaRPr lang="en-US"/>
          </a:p>
        </p:txBody>
      </p:sp>
    </p:spTree>
    <p:extLst>
      <p:ext uri="{BB962C8B-B14F-4D97-AF65-F5344CB8AC3E}">
        <p14:creationId xmlns:p14="http://schemas.microsoft.com/office/powerpoint/2010/main" val="305695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C07C-72C9-5E48-9892-9609C86BF51A}"/>
              </a:ext>
            </a:extLst>
          </p:cNvPr>
          <p:cNvSpPr>
            <a:spLocks noGrp="1"/>
          </p:cNvSpPr>
          <p:nvPr>
            <p:ph type="title"/>
          </p:nvPr>
        </p:nvSpPr>
        <p:spPr/>
        <p:txBody>
          <a:bodyPr/>
          <a:lstStyle/>
          <a:p>
            <a:r>
              <a:rPr lang="en-US"/>
              <a:t>Aggregation functions</a:t>
            </a:r>
          </a:p>
        </p:txBody>
      </p:sp>
      <p:sp>
        <p:nvSpPr>
          <p:cNvPr id="4" name="Slide Number Placeholder 3">
            <a:extLst>
              <a:ext uri="{FF2B5EF4-FFF2-40B4-BE49-F238E27FC236}">
                <a16:creationId xmlns:a16="http://schemas.microsoft.com/office/drawing/2014/main" id="{C44F9678-464A-BA47-80A2-6BFA9703390D}"/>
              </a:ext>
            </a:extLst>
          </p:cNvPr>
          <p:cNvSpPr>
            <a:spLocks noGrp="1"/>
          </p:cNvSpPr>
          <p:nvPr>
            <p:ph type="sldNum" sz="quarter" idx="12"/>
          </p:nvPr>
        </p:nvSpPr>
        <p:spPr/>
        <p:txBody>
          <a:bodyPr/>
          <a:lstStyle/>
          <a:p>
            <a:fld id="{3A98EE3D-8CD1-4C3F-BD1C-C98C9596463C}" type="slidenum">
              <a:rPr lang="en-US" smtClean="0"/>
              <a:t>19</a:t>
            </a:fld>
            <a:endParaRPr lang="en-US"/>
          </a:p>
        </p:txBody>
      </p:sp>
      <p:sp>
        <p:nvSpPr>
          <p:cNvPr id="7" name="Content Placeholder 2">
            <a:extLst>
              <a:ext uri="{FF2B5EF4-FFF2-40B4-BE49-F238E27FC236}">
                <a16:creationId xmlns:a16="http://schemas.microsoft.com/office/drawing/2014/main" id="{662D6DE1-C3FE-1D4A-B548-F235D9162403}"/>
              </a:ext>
            </a:extLst>
          </p:cNvPr>
          <p:cNvSpPr txBox="1">
            <a:spLocks/>
          </p:cNvSpPr>
          <p:nvPr/>
        </p:nvSpPr>
        <p:spPr>
          <a:xfrm>
            <a:off x="466173" y="4246122"/>
            <a:ext cx="11029615" cy="2173116"/>
          </a:xfrm>
          <a:prstGeom prst="rect">
            <a:avLst/>
          </a:prstGeom>
        </p:spPr>
        <p:txBody>
          <a:bodyPr vert="horz" lIns="91440" tIns="45720" rIns="91440" bIns="45720" rtlCol="0" anchor="t">
            <a:normAutofit lnSpcReduction="10000"/>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Some common aggregation functions</a:t>
            </a:r>
          </a:p>
          <a:p>
            <a:pPr marL="972820" lvl="1" indent="-342900">
              <a:buFont typeface="Arial,Sans-Serif" panose="05020102010507070707" pitchFamily="18" charset="2"/>
              <a:buChar char="•"/>
            </a:pPr>
            <a:r>
              <a:rPr lang="en-US">
                <a:ea typeface="+mn-lt"/>
                <a:cs typeface="+mn-lt"/>
              </a:rPr>
              <a:t>Sum (add)</a:t>
            </a:r>
          </a:p>
          <a:p>
            <a:pPr marL="972820" lvl="1" indent="-342900">
              <a:buFont typeface="Arial,Sans-Serif" panose="05020102010507070707" pitchFamily="18" charset="2"/>
              <a:buChar char="•"/>
            </a:pPr>
            <a:r>
              <a:rPr lang="en-US">
                <a:ea typeface="+mn-lt"/>
                <a:cs typeface="+mn-lt"/>
              </a:rPr>
              <a:t>Max</a:t>
            </a:r>
          </a:p>
          <a:p>
            <a:pPr marL="972820" lvl="1" indent="-342900">
              <a:buFont typeface="Arial,Sans-Serif" panose="05020102010507070707" pitchFamily="18" charset="2"/>
              <a:buChar char="•"/>
            </a:pPr>
            <a:r>
              <a:rPr lang="en-US">
                <a:ea typeface="+mn-lt"/>
                <a:cs typeface="+mn-lt"/>
              </a:rPr>
              <a:t>Mean</a:t>
            </a:r>
          </a:p>
          <a:p>
            <a:pPr marL="972820" lvl="1" indent="-342900">
              <a:buFont typeface="Arial,Sans-Serif" panose="05020102010507070707" pitchFamily="18" charset="2"/>
              <a:buChar char="•"/>
            </a:pPr>
            <a:endParaRPr lang="en-US">
              <a:ea typeface="+mn-lt"/>
              <a:cs typeface="+mn-lt"/>
            </a:endParaRPr>
          </a:p>
          <a:p>
            <a:pPr marL="972820" lvl="1" indent="-342900">
              <a:buFont typeface="Arial,Sans-Serif" panose="05020102010507070707" pitchFamily="18" charset="2"/>
              <a:buChar char="•"/>
            </a:pPr>
            <a:endParaRPr lang="en-US"/>
          </a:p>
          <a:p>
            <a:pPr marL="342900" indent="-342900">
              <a:buFont typeface="Arial,Sans-Serif" panose="05020102010507070707" pitchFamily="18" charset="2"/>
              <a:buChar char="•"/>
            </a:pPr>
            <a:endParaRPr lang="en-US"/>
          </a:p>
        </p:txBody>
      </p:sp>
      <p:pic>
        <p:nvPicPr>
          <p:cNvPr id="9" name="Picture 8" descr="Diagram&#10;&#10;Description automatically generated">
            <a:extLst>
              <a:ext uri="{FF2B5EF4-FFF2-40B4-BE49-F238E27FC236}">
                <a16:creationId xmlns:a16="http://schemas.microsoft.com/office/drawing/2014/main" id="{F03C4F3E-3F01-724D-9B82-E14ACC1C350B}"/>
              </a:ext>
            </a:extLst>
          </p:cNvPr>
          <p:cNvPicPr>
            <a:picLocks noChangeAspect="1"/>
          </p:cNvPicPr>
          <p:nvPr/>
        </p:nvPicPr>
        <p:blipFill>
          <a:blip r:embed="rId3"/>
          <a:stretch>
            <a:fillRect/>
          </a:stretch>
        </p:blipFill>
        <p:spPr>
          <a:xfrm>
            <a:off x="3555323" y="1515101"/>
            <a:ext cx="4683382" cy="2060952"/>
          </a:xfrm>
          <a:prstGeom prst="rect">
            <a:avLst/>
          </a:prstGeom>
        </p:spPr>
      </p:pic>
      <p:sp>
        <p:nvSpPr>
          <p:cNvPr id="10" name="TextBox 9">
            <a:extLst>
              <a:ext uri="{FF2B5EF4-FFF2-40B4-BE49-F238E27FC236}">
                <a16:creationId xmlns:a16="http://schemas.microsoft.com/office/drawing/2014/main" id="{C6F81DA7-8471-EE4E-A51B-1FB01ADDC5C8}"/>
              </a:ext>
            </a:extLst>
          </p:cNvPr>
          <p:cNvSpPr txBox="1"/>
          <p:nvPr/>
        </p:nvSpPr>
        <p:spPr>
          <a:xfrm>
            <a:off x="3884336" y="3705747"/>
            <a:ext cx="7262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Aggregation function for different graphs</a:t>
            </a:r>
            <a:r>
              <a:rPr lang="en-US" sz="1400" baseline="30000"/>
              <a:t>1</a:t>
            </a:r>
          </a:p>
        </p:txBody>
      </p:sp>
      <p:sp>
        <p:nvSpPr>
          <p:cNvPr id="11" name="Footer Placeholder 9">
            <a:extLst>
              <a:ext uri="{FF2B5EF4-FFF2-40B4-BE49-F238E27FC236}">
                <a16:creationId xmlns:a16="http://schemas.microsoft.com/office/drawing/2014/main" id="{4040FC08-B582-8B46-811E-0BB8FEF47FB6}"/>
              </a:ext>
            </a:extLst>
          </p:cNvPr>
          <p:cNvSpPr>
            <a:spLocks noGrp="1"/>
          </p:cNvSpPr>
          <p:nvPr>
            <p:ph type="ftr" sz="quarter" idx="11"/>
          </p:nvPr>
        </p:nvSpPr>
        <p:spPr>
          <a:xfrm>
            <a:off x="581192" y="6423914"/>
            <a:ext cx="6917210" cy="365125"/>
          </a:xfrm>
        </p:spPr>
        <p:txBody>
          <a:bodyPr/>
          <a:lstStyle/>
          <a:p>
            <a:r>
              <a:rPr lang="en-US"/>
              <a:t>1.   https://distill.pub/2021/gnn-intro/</a:t>
            </a:r>
          </a:p>
        </p:txBody>
      </p:sp>
    </p:spTree>
    <p:extLst>
      <p:ext uri="{BB962C8B-B14F-4D97-AF65-F5344CB8AC3E}">
        <p14:creationId xmlns:p14="http://schemas.microsoft.com/office/powerpoint/2010/main" val="9339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62C8C-BC98-9646-ACD8-C1DC5DE3C62F}"/>
              </a:ext>
            </a:extLst>
          </p:cNvPr>
          <p:cNvSpPr>
            <a:spLocks noGrp="1"/>
          </p:cNvSpPr>
          <p:nvPr>
            <p:ph type="title"/>
          </p:nvPr>
        </p:nvSpPr>
        <p:spPr/>
        <p:txBody>
          <a:bodyPr/>
          <a:lstStyle/>
          <a:p>
            <a:r>
              <a:rPr lang="en-US"/>
              <a:t>Contents</a:t>
            </a:r>
          </a:p>
        </p:txBody>
      </p:sp>
      <p:sp>
        <p:nvSpPr>
          <p:cNvPr id="3" name="Content Placeholder 2">
            <a:extLst>
              <a:ext uri="{FF2B5EF4-FFF2-40B4-BE49-F238E27FC236}">
                <a16:creationId xmlns:a16="http://schemas.microsoft.com/office/drawing/2014/main" id="{DEDEC1D7-158E-6B42-AEC7-0E324B18CD37}"/>
              </a:ext>
            </a:extLst>
          </p:cNvPr>
          <p:cNvSpPr>
            <a:spLocks noGrp="1"/>
          </p:cNvSpPr>
          <p:nvPr>
            <p:ph idx="1"/>
          </p:nvPr>
        </p:nvSpPr>
        <p:spPr>
          <a:xfrm>
            <a:off x="581192" y="1611757"/>
            <a:ext cx="11029615" cy="5053883"/>
          </a:xfrm>
        </p:spPr>
        <p:txBody>
          <a:bodyPr>
            <a:normAutofit fontScale="70000" lnSpcReduction="20000"/>
          </a:bodyPr>
          <a:lstStyle/>
          <a:p>
            <a:pPr marL="457200" indent="-457200">
              <a:buAutoNum type="arabicPeriod"/>
            </a:pPr>
            <a:r>
              <a:rPr lang="en-US"/>
              <a:t>Introduction and motivation</a:t>
            </a:r>
          </a:p>
          <a:p>
            <a:pPr marL="457200" indent="-457200">
              <a:buAutoNum type="arabicPeriod"/>
            </a:pPr>
            <a:r>
              <a:rPr lang="en-US"/>
              <a:t>Representation</a:t>
            </a:r>
          </a:p>
          <a:p>
            <a:pPr marL="457200" indent="-457200">
              <a:buAutoNum type="arabicPeriod"/>
            </a:pPr>
            <a:r>
              <a:rPr lang="en-US"/>
              <a:t>Components of GNN</a:t>
            </a:r>
          </a:p>
          <a:p>
            <a:pPr marL="457200" indent="-457200">
              <a:buAutoNum type="arabicPeriod"/>
            </a:pPr>
            <a:r>
              <a:rPr lang="en-US"/>
              <a:t>Training GNNs</a:t>
            </a:r>
          </a:p>
          <a:p>
            <a:pPr marL="457200" indent="-457200">
              <a:buAutoNum type="arabicPeriod"/>
            </a:pPr>
            <a:r>
              <a:rPr lang="en-US"/>
              <a:t>Expressive power of GNNs</a:t>
            </a:r>
          </a:p>
          <a:p>
            <a:pPr marL="457200" indent="-457200">
              <a:buAutoNum type="arabicPeriod"/>
            </a:pPr>
            <a:r>
              <a:rPr lang="en-US"/>
              <a:t>GNN applications</a:t>
            </a:r>
          </a:p>
          <a:p>
            <a:pPr marL="1087120" lvl="1" indent="-457200">
              <a:buAutoNum type="arabicPeriod"/>
            </a:pPr>
            <a:r>
              <a:rPr lang="en-US"/>
              <a:t>Chemistry</a:t>
            </a:r>
          </a:p>
          <a:p>
            <a:pPr marL="1087120" lvl="1" indent="-457200">
              <a:buAutoNum type="arabicPeriod"/>
            </a:pPr>
            <a:r>
              <a:rPr lang="en-US"/>
              <a:t>Vision</a:t>
            </a:r>
          </a:p>
          <a:p>
            <a:pPr marL="1087120" lvl="1" indent="-457200">
              <a:buAutoNum type="arabicPeriod"/>
            </a:pPr>
            <a:r>
              <a:rPr lang="en-US"/>
              <a:t>Task and motion planning</a:t>
            </a:r>
          </a:p>
          <a:p>
            <a:pPr marL="1087120" lvl="1" indent="-457200">
              <a:buAutoNum type="arabicPeriod"/>
            </a:pPr>
            <a:r>
              <a:rPr lang="en-US"/>
              <a:t>Anomaly detection</a:t>
            </a:r>
          </a:p>
          <a:p>
            <a:pPr marL="457200" indent="-457200">
              <a:buAutoNum type="arabicPeriod"/>
            </a:pPr>
            <a:r>
              <a:rPr lang="en-US"/>
              <a:t>Limitations</a:t>
            </a:r>
          </a:p>
          <a:p>
            <a:pPr marL="457200" indent="-457200">
              <a:buAutoNum type="arabicPeriod"/>
            </a:pPr>
            <a:r>
              <a:rPr lang="en-US"/>
              <a:t>Frameworks to get started</a:t>
            </a:r>
          </a:p>
          <a:p>
            <a:pPr marL="1087120" lvl="1" indent="-457200">
              <a:buAutoNum type="arabicPeriod"/>
            </a:pPr>
            <a:endParaRPr lang="en-US"/>
          </a:p>
          <a:p>
            <a:pPr marL="1087120" lvl="1" indent="-457200">
              <a:buAutoNum type="arabicPeriod"/>
            </a:pPr>
            <a:endParaRPr lang="en-US"/>
          </a:p>
        </p:txBody>
      </p:sp>
      <p:sp>
        <p:nvSpPr>
          <p:cNvPr id="4" name="Slide Number Placeholder 3">
            <a:extLst>
              <a:ext uri="{FF2B5EF4-FFF2-40B4-BE49-F238E27FC236}">
                <a16:creationId xmlns:a16="http://schemas.microsoft.com/office/drawing/2014/main" id="{9305A17E-D7AF-664C-8519-16243FAC27F1}"/>
              </a:ext>
            </a:extLst>
          </p:cNvPr>
          <p:cNvSpPr>
            <a:spLocks noGrp="1"/>
          </p:cNvSpPr>
          <p:nvPr>
            <p:ph type="sldNum" sz="quarter" idx="12"/>
          </p:nvPr>
        </p:nvSpPr>
        <p:spPr/>
        <p:txBody>
          <a:bodyPr/>
          <a:lstStyle/>
          <a:p>
            <a:fld id="{3A98EE3D-8CD1-4C3F-BD1C-C98C9596463C}" type="slidenum">
              <a:rPr lang="en-US" smtClean="0"/>
              <a:t>2</a:t>
            </a:fld>
            <a:endParaRPr lang="en-US"/>
          </a:p>
        </p:txBody>
      </p:sp>
    </p:spTree>
    <p:extLst>
      <p:ext uri="{BB962C8B-B14F-4D97-AF65-F5344CB8AC3E}">
        <p14:creationId xmlns:p14="http://schemas.microsoft.com/office/powerpoint/2010/main" val="2207531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8ACD-5409-456D-AA18-25265DADB328}"/>
              </a:ext>
            </a:extLst>
          </p:cNvPr>
          <p:cNvSpPr>
            <a:spLocks noGrp="1"/>
          </p:cNvSpPr>
          <p:nvPr>
            <p:ph type="title"/>
          </p:nvPr>
        </p:nvSpPr>
        <p:spPr/>
        <p:txBody>
          <a:bodyPr/>
          <a:lstStyle/>
          <a:p>
            <a:r>
              <a:rPr lang="en-US"/>
              <a:t>Aggregation</a:t>
            </a:r>
          </a:p>
        </p:txBody>
      </p:sp>
      <p:sp>
        <p:nvSpPr>
          <p:cNvPr id="3" name="Content Placeholder 2">
            <a:extLst>
              <a:ext uri="{FF2B5EF4-FFF2-40B4-BE49-F238E27FC236}">
                <a16:creationId xmlns:a16="http://schemas.microsoft.com/office/drawing/2014/main" id="{EFA51E21-8FE1-4D24-9978-AC89E306E6AE}"/>
              </a:ext>
            </a:extLst>
          </p:cNvPr>
          <p:cNvSpPr>
            <a:spLocks noGrp="1"/>
          </p:cNvSpPr>
          <p:nvPr>
            <p:ph idx="1"/>
          </p:nvPr>
        </p:nvSpPr>
        <p:spPr>
          <a:xfrm>
            <a:off x="581192" y="4751433"/>
            <a:ext cx="11029615" cy="2152239"/>
          </a:xfrm>
        </p:spPr>
        <p:txBody>
          <a:bodyPr>
            <a:normAutofit/>
          </a:bodyPr>
          <a:lstStyle/>
          <a:p>
            <a:pPr marL="342900" indent="-342900">
              <a:buFont typeface="Arial" panose="05020102010507070707" pitchFamily="18" charset="2"/>
              <a:buChar char="•"/>
            </a:pPr>
            <a:r>
              <a:rPr lang="en-US"/>
              <a:t>Aggregation similar to convolution in images – information from neighbouring nodes/pixel is aggregated</a:t>
            </a:r>
          </a:p>
        </p:txBody>
      </p:sp>
      <p:sp>
        <p:nvSpPr>
          <p:cNvPr id="4" name="Slide Number Placeholder 3">
            <a:extLst>
              <a:ext uri="{FF2B5EF4-FFF2-40B4-BE49-F238E27FC236}">
                <a16:creationId xmlns:a16="http://schemas.microsoft.com/office/drawing/2014/main" id="{90C73C05-EC44-4892-B2E5-E5F169199A70}"/>
              </a:ext>
            </a:extLst>
          </p:cNvPr>
          <p:cNvSpPr>
            <a:spLocks noGrp="1"/>
          </p:cNvSpPr>
          <p:nvPr>
            <p:ph type="sldNum" sz="quarter" idx="12"/>
          </p:nvPr>
        </p:nvSpPr>
        <p:spPr/>
        <p:txBody>
          <a:bodyPr/>
          <a:lstStyle/>
          <a:p>
            <a:fld id="{3A98EE3D-8CD1-4C3F-BD1C-C98C9596463C}" type="slidenum">
              <a:rPr lang="en-US" smtClean="0"/>
              <a:t>20</a:t>
            </a:fld>
            <a:endParaRPr lang="en-US"/>
          </a:p>
        </p:txBody>
      </p:sp>
      <p:pic>
        <p:nvPicPr>
          <p:cNvPr id="6" name="Picture 6" descr="Diagram, schematic&#10;&#10;Description automatically generated">
            <a:extLst>
              <a:ext uri="{FF2B5EF4-FFF2-40B4-BE49-F238E27FC236}">
                <a16:creationId xmlns:a16="http://schemas.microsoft.com/office/drawing/2014/main" id="{E91BAD63-6A04-4F06-BF13-FD88CEFD5F68}"/>
              </a:ext>
            </a:extLst>
          </p:cNvPr>
          <p:cNvPicPr>
            <a:picLocks noChangeAspect="1"/>
          </p:cNvPicPr>
          <p:nvPr/>
        </p:nvPicPr>
        <p:blipFill>
          <a:blip r:embed="rId3"/>
          <a:stretch>
            <a:fillRect/>
          </a:stretch>
        </p:blipFill>
        <p:spPr>
          <a:xfrm>
            <a:off x="3221277" y="1298393"/>
            <a:ext cx="5749446" cy="2465816"/>
          </a:xfrm>
          <a:prstGeom prst="rect">
            <a:avLst/>
          </a:prstGeom>
        </p:spPr>
      </p:pic>
      <p:sp>
        <p:nvSpPr>
          <p:cNvPr id="5" name="Footer Placeholder 9">
            <a:extLst>
              <a:ext uri="{FF2B5EF4-FFF2-40B4-BE49-F238E27FC236}">
                <a16:creationId xmlns:a16="http://schemas.microsoft.com/office/drawing/2014/main" id="{40F314AE-9FD8-4100-A6C1-18D9AE90B9B9}"/>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8" name="TextBox 7">
            <a:extLst>
              <a:ext uri="{FF2B5EF4-FFF2-40B4-BE49-F238E27FC236}">
                <a16:creationId xmlns:a16="http://schemas.microsoft.com/office/drawing/2014/main" id="{27264306-535B-4B78-958C-25D4F2B2C86A}"/>
              </a:ext>
            </a:extLst>
          </p:cNvPr>
          <p:cNvSpPr txBox="1"/>
          <p:nvPr/>
        </p:nvSpPr>
        <p:spPr>
          <a:xfrm>
            <a:off x="4251730" y="3998641"/>
            <a:ext cx="4353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Example of message passing between nodes</a:t>
            </a:r>
            <a:r>
              <a:rPr lang="en-US" sz="1400" baseline="30000"/>
              <a:t>1</a:t>
            </a:r>
          </a:p>
        </p:txBody>
      </p:sp>
    </p:spTree>
    <p:extLst>
      <p:ext uri="{BB962C8B-B14F-4D97-AF65-F5344CB8AC3E}">
        <p14:creationId xmlns:p14="http://schemas.microsoft.com/office/powerpoint/2010/main" val="229223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8ACD-5409-456D-AA18-25265DADB328}"/>
              </a:ext>
            </a:extLst>
          </p:cNvPr>
          <p:cNvSpPr>
            <a:spLocks noGrp="1"/>
          </p:cNvSpPr>
          <p:nvPr>
            <p:ph type="title"/>
          </p:nvPr>
        </p:nvSpPr>
        <p:spPr/>
        <p:txBody>
          <a:bodyPr/>
          <a:lstStyle/>
          <a:p>
            <a:r>
              <a:rPr lang="en-US"/>
              <a:t>Message Passing</a:t>
            </a:r>
          </a:p>
        </p:txBody>
      </p:sp>
      <p:sp>
        <p:nvSpPr>
          <p:cNvPr id="3" name="Content Placeholder 2">
            <a:extLst>
              <a:ext uri="{FF2B5EF4-FFF2-40B4-BE49-F238E27FC236}">
                <a16:creationId xmlns:a16="http://schemas.microsoft.com/office/drawing/2014/main" id="{EFA51E21-8FE1-4D24-9978-AC89E306E6AE}"/>
              </a:ext>
            </a:extLst>
          </p:cNvPr>
          <p:cNvSpPr>
            <a:spLocks noGrp="1"/>
          </p:cNvSpPr>
          <p:nvPr>
            <p:ph idx="1"/>
          </p:nvPr>
        </p:nvSpPr>
        <p:spPr>
          <a:xfrm>
            <a:off x="581192" y="4460441"/>
            <a:ext cx="11029615" cy="1859966"/>
          </a:xfrm>
        </p:spPr>
        <p:txBody>
          <a:bodyPr/>
          <a:lstStyle/>
          <a:p>
            <a:pPr marL="342900" indent="-342900">
              <a:buFont typeface="Arial" panose="05020102010507070707" pitchFamily="18" charset="2"/>
              <a:buChar char="•"/>
            </a:pPr>
            <a:r>
              <a:rPr lang="en-US"/>
              <a:t>Pooling can be done at any stage</a:t>
            </a:r>
          </a:p>
          <a:p>
            <a:pPr marL="972820" lvl="1" indent="-305435">
              <a:buFont typeface="Arial" panose="05020102010507070707" pitchFamily="18" charset="2"/>
              <a:buChar char="•"/>
            </a:pPr>
            <a:r>
              <a:rPr lang="en-US"/>
              <a:t>At the end before predictions</a:t>
            </a:r>
          </a:p>
          <a:p>
            <a:pPr marL="972820" lvl="1" indent="-305435">
              <a:buFont typeface="Arial" panose="05020102010507070707" pitchFamily="18" charset="2"/>
              <a:buChar char="•"/>
            </a:pPr>
            <a:r>
              <a:rPr lang="en-US"/>
              <a:t>At every layer</a:t>
            </a:r>
          </a:p>
        </p:txBody>
      </p:sp>
      <p:sp>
        <p:nvSpPr>
          <p:cNvPr id="4" name="Slide Number Placeholder 3">
            <a:extLst>
              <a:ext uri="{FF2B5EF4-FFF2-40B4-BE49-F238E27FC236}">
                <a16:creationId xmlns:a16="http://schemas.microsoft.com/office/drawing/2014/main" id="{90C73C05-EC44-4892-B2E5-E5F169199A70}"/>
              </a:ext>
            </a:extLst>
          </p:cNvPr>
          <p:cNvSpPr>
            <a:spLocks noGrp="1"/>
          </p:cNvSpPr>
          <p:nvPr>
            <p:ph type="sldNum" sz="quarter" idx="12"/>
          </p:nvPr>
        </p:nvSpPr>
        <p:spPr/>
        <p:txBody>
          <a:bodyPr/>
          <a:lstStyle/>
          <a:p>
            <a:fld id="{3A98EE3D-8CD1-4C3F-BD1C-C98C9596463C}" type="slidenum">
              <a:rPr lang="en-US" smtClean="0"/>
              <a:t>21</a:t>
            </a:fld>
            <a:endParaRPr lang="en-US"/>
          </a:p>
        </p:txBody>
      </p:sp>
      <p:pic>
        <p:nvPicPr>
          <p:cNvPr id="5" name="Picture 5" descr="Diagram&#10;&#10;Description automatically generated">
            <a:extLst>
              <a:ext uri="{FF2B5EF4-FFF2-40B4-BE49-F238E27FC236}">
                <a16:creationId xmlns:a16="http://schemas.microsoft.com/office/drawing/2014/main" id="{71039FC5-7D65-4D75-8038-3A32CC6384E9}"/>
              </a:ext>
            </a:extLst>
          </p:cNvPr>
          <p:cNvPicPr>
            <a:picLocks noChangeAspect="1"/>
          </p:cNvPicPr>
          <p:nvPr/>
        </p:nvPicPr>
        <p:blipFill>
          <a:blip r:embed="rId3"/>
          <a:stretch>
            <a:fillRect/>
          </a:stretch>
        </p:blipFill>
        <p:spPr>
          <a:xfrm>
            <a:off x="3263031" y="1297080"/>
            <a:ext cx="5665939" cy="2562388"/>
          </a:xfrm>
          <a:prstGeom prst="rect">
            <a:avLst/>
          </a:prstGeom>
        </p:spPr>
      </p:pic>
      <p:sp>
        <p:nvSpPr>
          <p:cNvPr id="7" name="Footer Placeholder 9">
            <a:extLst>
              <a:ext uri="{FF2B5EF4-FFF2-40B4-BE49-F238E27FC236}">
                <a16:creationId xmlns:a16="http://schemas.microsoft.com/office/drawing/2014/main" id="{E9FA79AD-63BD-4642-A98E-56BEFF2E5A31}"/>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6" name="TextBox 5">
            <a:extLst>
              <a:ext uri="{FF2B5EF4-FFF2-40B4-BE49-F238E27FC236}">
                <a16:creationId xmlns:a16="http://schemas.microsoft.com/office/drawing/2014/main" id="{5D93BCD3-69F9-44C9-80D9-4E895350A7EB}"/>
              </a:ext>
            </a:extLst>
          </p:cNvPr>
          <p:cNvSpPr txBox="1"/>
          <p:nvPr/>
        </p:nvSpPr>
        <p:spPr>
          <a:xfrm>
            <a:off x="4251730" y="3998641"/>
            <a:ext cx="4353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Message passing in GNN</a:t>
            </a:r>
            <a:r>
              <a:rPr lang="en-US" sz="1400" baseline="30000"/>
              <a:t>1</a:t>
            </a:r>
          </a:p>
        </p:txBody>
      </p:sp>
    </p:spTree>
    <p:extLst>
      <p:ext uri="{BB962C8B-B14F-4D97-AF65-F5344CB8AC3E}">
        <p14:creationId xmlns:p14="http://schemas.microsoft.com/office/powerpoint/2010/main" val="4036644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8ACD-5409-456D-AA18-25265DADB328}"/>
              </a:ext>
            </a:extLst>
          </p:cNvPr>
          <p:cNvSpPr>
            <a:spLocks noGrp="1"/>
          </p:cNvSpPr>
          <p:nvPr>
            <p:ph type="title"/>
          </p:nvPr>
        </p:nvSpPr>
        <p:spPr/>
        <p:txBody>
          <a:bodyPr/>
          <a:lstStyle/>
          <a:p>
            <a:r>
              <a:rPr lang="en-US"/>
              <a:t>Message Passing</a:t>
            </a:r>
          </a:p>
        </p:txBody>
      </p:sp>
      <p:sp>
        <p:nvSpPr>
          <p:cNvPr id="3" name="Content Placeholder 2">
            <a:extLst>
              <a:ext uri="{FF2B5EF4-FFF2-40B4-BE49-F238E27FC236}">
                <a16:creationId xmlns:a16="http://schemas.microsoft.com/office/drawing/2014/main" id="{EFA51E21-8FE1-4D24-9978-AC89E306E6AE}"/>
              </a:ext>
            </a:extLst>
          </p:cNvPr>
          <p:cNvSpPr>
            <a:spLocks noGrp="1"/>
          </p:cNvSpPr>
          <p:nvPr>
            <p:ph idx="1"/>
          </p:nvPr>
        </p:nvSpPr>
        <p:spPr>
          <a:xfrm>
            <a:off x="581192" y="4493235"/>
            <a:ext cx="11029615" cy="2298376"/>
          </a:xfrm>
        </p:spPr>
        <p:txBody>
          <a:bodyPr/>
          <a:lstStyle/>
          <a:p>
            <a:pPr marL="342900" indent="-342900">
              <a:buFont typeface="Arial" panose="05020102010507070707" pitchFamily="18" charset="2"/>
              <a:buChar char="•"/>
            </a:pPr>
            <a:r>
              <a:rPr lang="en-US"/>
              <a:t>Message Passing </a:t>
            </a:r>
          </a:p>
          <a:p>
            <a:pPr marL="972820" lvl="1" indent="-305435">
              <a:buFont typeface="Arial" panose="05020102010507070707" pitchFamily="18" charset="2"/>
              <a:buChar char="•"/>
            </a:pPr>
            <a:r>
              <a:rPr lang="en-US"/>
              <a:t>Pooling</a:t>
            </a:r>
          </a:p>
          <a:p>
            <a:pPr marL="972820" lvl="1" indent="-305435">
              <a:buFont typeface="Arial" panose="05020102010507070707" pitchFamily="18" charset="2"/>
              <a:buChar char="•"/>
            </a:pPr>
            <a:r>
              <a:rPr lang="en-US"/>
              <a:t>Aggregation</a:t>
            </a:r>
          </a:p>
        </p:txBody>
      </p:sp>
      <p:sp>
        <p:nvSpPr>
          <p:cNvPr id="4" name="Slide Number Placeholder 3">
            <a:extLst>
              <a:ext uri="{FF2B5EF4-FFF2-40B4-BE49-F238E27FC236}">
                <a16:creationId xmlns:a16="http://schemas.microsoft.com/office/drawing/2014/main" id="{90C73C05-EC44-4892-B2E5-E5F169199A70}"/>
              </a:ext>
            </a:extLst>
          </p:cNvPr>
          <p:cNvSpPr>
            <a:spLocks noGrp="1"/>
          </p:cNvSpPr>
          <p:nvPr>
            <p:ph type="sldNum" sz="quarter" idx="12"/>
          </p:nvPr>
        </p:nvSpPr>
        <p:spPr/>
        <p:txBody>
          <a:bodyPr/>
          <a:lstStyle/>
          <a:p>
            <a:fld id="{3A98EE3D-8CD1-4C3F-BD1C-C98C9596463C}" type="slidenum">
              <a:rPr lang="en-US" smtClean="0"/>
              <a:t>22</a:t>
            </a:fld>
            <a:endParaRPr lang="en-US"/>
          </a:p>
        </p:txBody>
      </p:sp>
      <p:pic>
        <p:nvPicPr>
          <p:cNvPr id="5" name="Picture 5" descr="Diagram&#10;&#10;Description automatically generated">
            <a:extLst>
              <a:ext uri="{FF2B5EF4-FFF2-40B4-BE49-F238E27FC236}">
                <a16:creationId xmlns:a16="http://schemas.microsoft.com/office/drawing/2014/main" id="{7682721F-772F-4D20-ADE5-9E1AA9177C52}"/>
              </a:ext>
            </a:extLst>
          </p:cNvPr>
          <p:cNvPicPr>
            <a:picLocks noChangeAspect="1"/>
          </p:cNvPicPr>
          <p:nvPr/>
        </p:nvPicPr>
        <p:blipFill>
          <a:blip r:embed="rId3"/>
          <a:stretch>
            <a:fillRect/>
          </a:stretch>
        </p:blipFill>
        <p:spPr>
          <a:xfrm>
            <a:off x="3263031" y="1297080"/>
            <a:ext cx="5665939" cy="2562388"/>
          </a:xfrm>
          <a:prstGeom prst="rect">
            <a:avLst/>
          </a:prstGeom>
        </p:spPr>
      </p:pic>
      <p:sp>
        <p:nvSpPr>
          <p:cNvPr id="7" name="Footer Placeholder 9">
            <a:extLst>
              <a:ext uri="{FF2B5EF4-FFF2-40B4-BE49-F238E27FC236}">
                <a16:creationId xmlns:a16="http://schemas.microsoft.com/office/drawing/2014/main" id="{ABEF45CE-C273-4AC7-811C-7DD040CBFB18}"/>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6" name="TextBox 5">
            <a:extLst>
              <a:ext uri="{FF2B5EF4-FFF2-40B4-BE49-F238E27FC236}">
                <a16:creationId xmlns:a16="http://schemas.microsoft.com/office/drawing/2014/main" id="{5223D648-AD20-43AE-8591-E9BFE303455D}"/>
              </a:ext>
            </a:extLst>
          </p:cNvPr>
          <p:cNvSpPr txBox="1"/>
          <p:nvPr/>
        </p:nvSpPr>
        <p:spPr>
          <a:xfrm>
            <a:off x="5259333" y="3923071"/>
            <a:ext cx="4353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Message passing in GNN</a:t>
            </a:r>
            <a:r>
              <a:rPr lang="en-US" sz="1400" baseline="30000"/>
              <a:t>1</a:t>
            </a:r>
          </a:p>
        </p:txBody>
      </p:sp>
    </p:spTree>
    <p:extLst>
      <p:ext uri="{BB962C8B-B14F-4D97-AF65-F5344CB8AC3E}">
        <p14:creationId xmlns:p14="http://schemas.microsoft.com/office/powerpoint/2010/main" val="2786822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8ACD-5409-456D-AA18-25265DADB328}"/>
              </a:ext>
            </a:extLst>
          </p:cNvPr>
          <p:cNvSpPr>
            <a:spLocks noGrp="1"/>
          </p:cNvSpPr>
          <p:nvPr>
            <p:ph type="title"/>
          </p:nvPr>
        </p:nvSpPr>
        <p:spPr/>
        <p:txBody>
          <a:bodyPr/>
          <a:lstStyle/>
          <a:p>
            <a:r>
              <a:rPr lang="en-US"/>
              <a:t>Message Passing</a:t>
            </a:r>
          </a:p>
        </p:txBody>
      </p:sp>
      <p:sp>
        <p:nvSpPr>
          <p:cNvPr id="3" name="Content Placeholder 2">
            <a:extLst>
              <a:ext uri="{FF2B5EF4-FFF2-40B4-BE49-F238E27FC236}">
                <a16:creationId xmlns:a16="http://schemas.microsoft.com/office/drawing/2014/main" id="{EFA51E21-8FE1-4D24-9978-AC89E306E6AE}"/>
              </a:ext>
            </a:extLst>
          </p:cNvPr>
          <p:cNvSpPr>
            <a:spLocks noGrp="1"/>
          </p:cNvSpPr>
          <p:nvPr>
            <p:ph idx="1"/>
          </p:nvPr>
        </p:nvSpPr>
        <p:spPr>
          <a:xfrm>
            <a:off x="581192" y="4738839"/>
            <a:ext cx="11029615" cy="1356165"/>
          </a:xfrm>
        </p:spPr>
        <p:txBody>
          <a:bodyPr/>
          <a:lstStyle/>
          <a:p>
            <a:pPr marL="342900" indent="-342900">
              <a:buFont typeface="Arial" panose="05020102010507070707" pitchFamily="18" charset="2"/>
              <a:buChar char="•"/>
            </a:pPr>
            <a:r>
              <a:rPr lang="en-US"/>
              <a:t>Aggregation can be between any kind of entities </a:t>
            </a:r>
          </a:p>
          <a:p>
            <a:pPr marL="342900" indent="-342900">
              <a:buFont typeface="Arial" panose="05020102010507070707" pitchFamily="18" charset="2"/>
              <a:buChar char="•"/>
            </a:pPr>
            <a:r>
              <a:rPr lang="en-US"/>
              <a:t>Edges, nodes and global can all send information between each other</a:t>
            </a:r>
          </a:p>
        </p:txBody>
      </p:sp>
      <p:sp>
        <p:nvSpPr>
          <p:cNvPr id="4" name="Slide Number Placeholder 3">
            <a:extLst>
              <a:ext uri="{FF2B5EF4-FFF2-40B4-BE49-F238E27FC236}">
                <a16:creationId xmlns:a16="http://schemas.microsoft.com/office/drawing/2014/main" id="{90C73C05-EC44-4892-B2E5-E5F169199A70}"/>
              </a:ext>
            </a:extLst>
          </p:cNvPr>
          <p:cNvSpPr>
            <a:spLocks noGrp="1"/>
          </p:cNvSpPr>
          <p:nvPr>
            <p:ph type="sldNum" sz="quarter" idx="12"/>
          </p:nvPr>
        </p:nvSpPr>
        <p:spPr/>
        <p:txBody>
          <a:bodyPr/>
          <a:lstStyle/>
          <a:p>
            <a:fld id="{3A98EE3D-8CD1-4C3F-BD1C-C98C9596463C}" type="slidenum">
              <a:rPr lang="en-US" smtClean="0"/>
              <a:t>23</a:t>
            </a:fld>
            <a:endParaRPr lang="en-US"/>
          </a:p>
        </p:txBody>
      </p:sp>
      <p:pic>
        <p:nvPicPr>
          <p:cNvPr id="5" name="Picture 5" descr="Diagram, schematic&#10;&#10;Description automatically generated">
            <a:extLst>
              <a:ext uri="{FF2B5EF4-FFF2-40B4-BE49-F238E27FC236}">
                <a16:creationId xmlns:a16="http://schemas.microsoft.com/office/drawing/2014/main" id="{1B5D92C6-B721-4358-A3C4-5746422E0270}"/>
              </a:ext>
            </a:extLst>
          </p:cNvPr>
          <p:cNvPicPr>
            <a:picLocks noChangeAspect="1"/>
          </p:cNvPicPr>
          <p:nvPr/>
        </p:nvPicPr>
        <p:blipFill>
          <a:blip r:embed="rId3"/>
          <a:stretch>
            <a:fillRect/>
          </a:stretch>
        </p:blipFill>
        <p:spPr>
          <a:xfrm>
            <a:off x="3398730" y="1302328"/>
            <a:ext cx="5404980" cy="2374440"/>
          </a:xfrm>
          <a:prstGeom prst="rect">
            <a:avLst/>
          </a:prstGeom>
        </p:spPr>
      </p:pic>
      <p:sp>
        <p:nvSpPr>
          <p:cNvPr id="7" name="Footer Placeholder 9">
            <a:extLst>
              <a:ext uri="{FF2B5EF4-FFF2-40B4-BE49-F238E27FC236}">
                <a16:creationId xmlns:a16="http://schemas.microsoft.com/office/drawing/2014/main" id="{382E6FB7-B441-455F-AD5C-A4E954C0A6FE}"/>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6" name="TextBox 5">
            <a:extLst>
              <a:ext uri="{FF2B5EF4-FFF2-40B4-BE49-F238E27FC236}">
                <a16:creationId xmlns:a16="http://schemas.microsoft.com/office/drawing/2014/main" id="{A0F928C5-A926-4372-AE83-9548B755EA5A}"/>
              </a:ext>
            </a:extLst>
          </p:cNvPr>
          <p:cNvSpPr txBox="1"/>
          <p:nvPr/>
        </p:nvSpPr>
        <p:spPr>
          <a:xfrm>
            <a:off x="3848689" y="3948261"/>
            <a:ext cx="55122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Example of message passing between from nodes to edges</a:t>
            </a:r>
            <a:r>
              <a:rPr lang="en-US" sz="1400" baseline="30000"/>
              <a:t>1</a:t>
            </a:r>
          </a:p>
        </p:txBody>
      </p:sp>
    </p:spTree>
    <p:extLst>
      <p:ext uri="{BB962C8B-B14F-4D97-AF65-F5344CB8AC3E}">
        <p14:creationId xmlns:p14="http://schemas.microsoft.com/office/powerpoint/2010/main" val="251653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8ACD-5409-456D-AA18-25265DADB328}"/>
              </a:ext>
            </a:extLst>
          </p:cNvPr>
          <p:cNvSpPr>
            <a:spLocks noGrp="1"/>
          </p:cNvSpPr>
          <p:nvPr>
            <p:ph type="title"/>
          </p:nvPr>
        </p:nvSpPr>
        <p:spPr/>
        <p:txBody>
          <a:bodyPr/>
          <a:lstStyle/>
          <a:p>
            <a:r>
              <a:rPr lang="en-US"/>
              <a:t>Message Passing</a:t>
            </a:r>
          </a:p>
        </p:txBody>
      </p:sp>
      <p:sp>
        <p:nvSpPr>
          <p:cNvPr id="3" name="Content Placeholder 2">
            <a:extLst>
              <a:ext uri="{FF2B5EF4-FFF2-40B4-BE49-F238E27FC236}">
                <a16:creationId xmlns:a16="http://schemas.microsoft.com/office/drawing/2014/main" id="{EFA51E21-8FE1-4D24-9978-AC89E306E6AE}"/>
              </a:ext>
            </a:extLst>
          </p:cNvPr>
          <p:cNvSpPr>
            <a:spLocks noGrp="1"/>
          </p:cNvSpPr>
          <p:nvPr>
            <p:ph idx="1"/>
          </p:nvPr>
        </p:nvSpPr>
        <p:spPr>
          <a:xfrm>
            <a:off x="581192" y="4752123"/>
            <a:ext cx="11029615" cy="1859966"/>
          </a:xfrm>
        </p:spPr>
        <p:txBody>
          <a:bodyPr>
            <a:normAutofit/>
          </a:bodyPr>
          <a:lstStyle/>
          <a:p>
            <a:pPr marL="342900" indent="-342900">
              <a:buFont typeface="Arial" panose="05020102010507070707" pitchFamily="18" charset="2"/>
              <a:buChar char="•"/>
            </a:pPr>
            <a:r>
              <a:rPr lang="en-US"/>
              <a:t>Message passing can be done more than once at a single layer</a:t>
            </a:r>
          </a:p>
          <a:p>
            <a:pPr marL="342900" indent="-342900">
              <a:buFont typeface="Arial" panose="05020102010507070707" pitchFamily="18" charset="2"/>
              <a:buChar char="•"/>
            </a:pPr>
            <a:r>
              <a:rPr lang="en-US"/>
              <a:t>There are multiple ways of doing aggregation</a:t>
            </a:r>
          </a:p>
          <a:p>
            <a:pPr marL="342900" indent="-342900">
              <a:buFont typeface="Arial" panose="05020102010507070707" pitchFamily="18" charset="2"/>
              <a:buChar char="•"/>
            </a:pPr>
            <a:r>
              <a:rPr lang="en-US"/>
              <a:t>Best option depends on the application</a:t>
            </a:r>
          </a:p>
        </p:txBody>
      </p:sp>
      <p:sp>
        <p:nvSpPr>
          <p:cNvPr id="4" name="Slide Number Placeholder 3">
            <a:extLst>
              <a:ext uri="{FF2B5EF4-FFF2-40B4-BE49-F238E27FC236}">
                <a16:creationId xmlns:a16="http://schemas.microsoft.com/office/drawing/2014/main" id="{90C73C05-EC44-4892-B2E5-E5F169199A70}"/>
              </a:ext>
            </a:extLst>
          </p:cNvPr>
          <p:cNvSpPr>
            <a:spLocks noGrp="1"/>
          </p:cNvSpPr>
          <p:nvPr>
            <p:ph type="sldNum" sz="quarter" idx="12"/>
          </p:nvPr>
        </p:nvSpPr>
        <p:spPr/>
        <p:txBody>
          <a:bodyPr/>
          <a:lstStyle/>
          <a:p>
            <a:fld id="{3A98EE3D-8CD1-4C3F-BD1C-C98C9596463C}" type="slidenum">
              <a:rPr lang="en-US" smtClean="0"/>
              <a:t>24</a:t>
            </a:fld>
            <a:endParaRPr lang="en-US"/>
          </a:p>
        </p:txBody>
      </p:sp>
      <p:pic>
        <p:nvPicPr>
          <p:cNvPr id="5" name="Picture 5" descr="Diagram&#10;&#10;Description automatically generated">
            <a:extLst>
              <a:ext uri="{FF2B5EF4-FFF2-40B4-BE49-F238E27FC236}">
                <a16:creationId xmlns:a16="http://schemas.microsoft.com/office/drawing/2014/main" id="{B7D2F1C1-6DB1-4C04-B167-EBF66871CC05}"/>
              </a:ext>
            </a:extLst>
          </p:cNvPr>
          <p:cNvPicPr>
            <a:picLocks noChangeAspect="1"/>
          </p:cNvPicPr>
          <p:nvPr/>
        </p:nvPicPr>
        <p:blipFill>
          <a:blip r:embed="rId3"/>
          <a:stretch>
            <a:fillRect/>
          </a:stretch>
        </p:blipFill>
        <p:spPr>
          <a:xfrm>
            <a:off x="3826702" y="1298402"/>
            <a:ext cx="4538597" cy="2998155"/>
          </a:xfrm>
          <a:prstGeom prst="rect">
            <a:avLst/>
          </a:prstGeom>
        </p:spPr>
      </p:pic>
      <p:sp>
        <p:nvSpPr>
          <p:cNvPr id="7" name="Footer Placeholder 9">
            <a:extLst>
              <a:ext uri="{FF2B5EF4-FFF2-40B4-BE49-F238E27FC236}">
                <a16:creationId xmlns:a16="http://schemas.microsoft.com/office/drawing/2014/main" id="{9A3095A3-D169-4492-84A9-BEC60407F547}"/>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6" name="TextBox 5">
            <a:extLst>
              <a:ext uri="{FF2B5EF4-FFF2-40B4-BE49-F238E27FC236}">
                <a16:creationId xmlns:a16="http://schemas.microsoft.com/office/drawing/2014/main" id="{33F920D5-DFCC-4769-B00D-669F1F9D0F99}"/>
              </a:ext>
            </a:extLst>
          </p:cNvPr>
          <p:cNvSpPr txBox="1"/>
          <p:nvPr/>
        </p:nvSpPr>
        <p:spPr>
          <a:xfrm>
            <a:off x="3596788" y="4338707"/>
            <a:ext cx="7262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Example of message passing between from nodes to edges and vice versa</a:t>
            </a:r>
            <a:r>
              <a:rPr lang="en-US" sz="1400" baseline="30000"/>
              <a:t>1</a:t>
            </a:r>
          </a:p>
        </p:txBody>
      </p:sp>
    </p:spTree>
    <p:extLst>
      <p:ext uri="{BB962C8B-B14F-4D97-AF65-F5344CB8AC3E}">
        <p14:creationId xmlns:p14="http://schemas.microsoft.com/office/powerpoint/2010/main" val="411138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8ACD-5409-456D-AA18-25265DADB328}"/>
              </a:ext>
            </a:extLst>
          </p:cNvPr>
          <p:cNvSpPr>
            <a:spLocks noGrp="1"/>
          </p:cNvSpPr>
          <p:nvPr>
            <p:ph type="title"/>
          </p:nvPr>
        </p:nvSpPr>
        <p:spPr/>
        <p:txBody>
          <a:bodyPr/>
          <a:lstStyle/>
          <a:p>
            <a:r>
              <a:rPr lang="en-US"/>
              <a:t>Message Passing</a:t>
            </a:r>
          </a:p>
        </p:txBody>
      </p:sp>
      <p:sp>
        <p:nvSpPr>
          <p:cNvPr id="3" name="Content Placeholder 2">
            <a:extLst>
              <a:ext uri="{FF2B5EF4-FFF2-40B4-BE49-F238E27FC236}">
                <a16:creationId xmlns:a16="http://schemas.microsoft.com/office/drawing/2014/main" id="{EFA51E21-8FE1-4D24-9978-AC89E306E6AE}"/>
              </a:ext>
            </a:extLst>
          </p:cNvPr>
          <p:cNvSpPr>
            <a:spLocks noGrp="1"/>
          </p:cNvSpPr>
          <p:nvPr>
            <p:ph idx="1"/>
          </p:nvPr>
        </p:nvSpPr>
        <p:spPr>
          <a:xfrm>
            <a:off x="494928" y="4704856"/>
            <a:ext cx="11029615" cy="1057985"/>
          </a:xfrm>
        </p:spPr>
        <p:txBody>
          <a:bodyPr>
            <a:normAutofit lnSpcReduction="10000"/>
          </a:bodyPr>
          <a:lstStyle/>
          <a:p>
            <a:pPr marL="342900" indent="-342900">
              <a:buFont typeface="Arial" panose="05020102010507070707" pitchFamily="18" charset="2"/>
              <a:buChar char="•"/>
            </a:pPr>
            <a:r>
              <a:rPr lang="en-US"/>
              <a:t>Messages can be passed between global information and other entities as well</a:t>
            </a:r>
          </a:p>
          <a:p>
            <a:pPr marL="342900" indent="-342900">
              <a:buFont typeface="Arial" panose="05020102010507070707" pitchFamily="18" charset="2"/>
              <a:buChar char="•"/>
            </a:pPr>
            <a:r>
              <a:rPr lang="en-US"/>
              <a:t>Useful when trying to move information between far off entities</a:t>
            </a:r>
          </a:p>
        </p:txBody>
      </p:sp>
      <p:sp>
        <p:nvSpPr>
          <p:cNvPr id="4" name="Slide Number Placeholder 3">
            <a:extLst>
              <a:ext uri="{FF2B5EF4-FFF2-40B4-BE49-F238E27FC236}">
                <a16:creationId xmlns:a16="http://schemas.microsoft.com/office/drawing/2014/main" id="{90C73C05-EC44-4892-B2E5-E5F169199A70}"/>
              </a:ext>
            </a:extLst>
          </p:cNvPr>
          <p:cNvSpPr>
            <a:spLocks noGrp="1"/>
          </p:cNvSpPr>
          <p:nvPr>
            <p:ph type="sldNum" sz="quarter" idx="12"/>
          </p:nvPr>
        </p:nvSpPr>
        <p:spPr/>
        <p:txBody>
          <a:bodyPr/>
          <a:lstStyle/>
          <a:p>
            <a:fld id="{3A98EE3D-8CD1-4C3F-BD1C-C98C9596463C}" type="slidenum">
              <a:rPr lang="en-US" smtClean="0"/>
              <a:t>25</a:t>
            </a:fld>
            <a:endParaRPr lang="en-US"/>
          </a:p>
        </p:txBody>
      </p:sp>
      <p:pic>
        <p:nvPicPr>
          <p:cNvPr id="5" name="Picture 5" descr="Diagram&#10;&#10;Description automatically generated">
            <a:extLst>
              <a:ext uri="{FF2B5EF4-FFF2-40B4-BE49-F238E27FC236}">
                <a16:creationId xmlns:a16="http://schemas.microsoft.com/office/drawing/2014/main" id="{19E35FCE-778B-49A1-880B-F521754998E4}"/>
              </a:ext>
            </a:extLst>
          </p:cNvPr>
          <p:cNvPicPr>
            <a:picLocks noChangeAspect="1"/>
          </p:cNvPicPr>
          <p:nvPr/>
        </p:nvPicPr>
        <p:blipFill>
          <a:blip r:embed="rId3"/>
          <a:stretch>
            <a:fillRect/>
          </a:stretch>
        </p:blipFill>
        <p:spPr>
          <a:xfrm>
            <a:off x="3417833" y="1480974"/>
            <a:ext cx="5633639" cy="2394505"/>
          </a:xfrm>
          <a:prstGeom prst="rect">
            <a:avLst/>
          </a:prstGeom>
        </p:spPr>
      </p:pic>
      <p:sp>
        <p:nvSpPr>
          <p:cNvPr id="7" name="Footer Placeholder 9">
            <a:extLst>
              <a:ext uri="{FF2B5EF4-FFF2-40B4-BE49-F238E27FC236}">
                <a16:creationId xmlns:a16="http://schemas.microsoft.com/office/drawing/2014/main" id="{F4BCA6B0-9E71-4B70-AD00-0AA0FEAEC916}"/>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6" name="TextBox 5">
            <a:extLst>
              <a:ext uri="{FF2B5EF4-FFF2-40B4-BE49-F238E27FC236}">
                <a16:creationId xmlns:a16="http://schemas.microsoft.com/office/drawing/2014/main" id="{5B43545F-CA01-4DAE-A189-BFE88BA59117}"/>
              </a:ext>
            </a:extLst>
          </p:cNvPr>
          <p:cNvSpPr txBox="1"/>
          <p:nvPr/>
        </p:nvSpPr>
        <p:spPr>
          <a:xfrm>
            <a:off x="3381128" y="4022405"/>
            <a:ext cx="7262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Example of message passing between nodes,edges and globals</a:t>
            </a:r>
            <a:r>
              <a:rPr lang="en-US" sz="1400" baseline="30000"/>
              <a:t>1</a:t>
            </a:r>
          </a:p>
        </p:txBody>
      </p:sp>
    </p:spTree>
    <p:extLst>
      <p:ext uri="{BB962C8B-B14F-4D97-AF65-F5344CB8AC3E}">
        <p14:creationId xmlns:p14="http://schemas.microsoft.com/office/powerpoint/2010/main" val="3344358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8ACD-5409-456D-AA18-25265DADB328}"/>
              </a:ext>
            </a:extLst>
          </p:cNvPr>
          <p:cNvSpPr>
            <a:spLocks noGrp="1"/>
          </p:cNvSpPr>
          <p:nvPr>
            <p:ph type="title"/>
          </p:nvPr>
        </p:nvSpPr>
        <p:spPr/>
        <p:txBody>
          <a:bodyPr/>
          <a:lstStyle/>
          <a:p>
            <a:r>
              <a:rPr lang="en-US"/>
              <a:t>Message Passing</a:t>
            </a:r>
          </a:p>
        </p:txBody>
      </p:sp>
      <p:sp>
        <p:nvSpPr>
          <p:cNvPr id="3" name="Content Placeholder 2">
            <a:extLst>
              <a:ext uri="{FF2B5EF4-FFF2-40B4-BE49-F238E27FC236}">
                <a16:creationId xmlns:a16="http://schemas.microsoft.com/office/drawing/2014/main" id="{EFA51E21-8FE1-4D24-9978-AC89E306E6AE}"/>
              </a:ext>
            </a:extLst>
          </p:cNvPr>
          <p:cNvSpPr>
            <a:spLocks noGrp="1"/>
          </p:cNvSpPr>
          <p:nvPr>
            <p:ph idx="1"/>
          </p:nvPr>
        </p:nvSpPr>
        <p:spPr>
          <a:xfrm>
            <a:off x="581192" y="4115384"/>
            <a:ext cx="11029615" cy="2173116"/>
          </a:xfrm>
        </p:spPr>
        <p:txBody>
          <a:bodyPr>
            <a:normAutofit/>
          </a:bodyPr>
          <a:lstStyle/>
          <a:p>
            <a:pPr marL="342900" indent="-342900">
              <a:buFont typeface="Arial,Sans-Serif" panose="05020102010507070707" pitchFamily="18" charset="2"/>
              <a:buChar char="•"/>
            </a:pPr>
            <a:r>
              <a:rPr lang="en-US">
                <a:ea typeface="+mn-lt"/>
                <a:cs typeface="+mn-lt"/>
              </a:rPr>
              <a:t>Edges, nodes and global can all send information between each other</a:t>
            </a:r>
          </a:p>
          <a:p>
            <a:pPr marL="342900" indent="-342900">
              <a:buFont typeface="Arial,Sans-Serif" panose="05020102010507070707" pitchFamily="18" charset="2"/>
              <a:buChar char="•"/>
            </a:pPr>
            <a:r>
              <a:rPr lang="en-US">
                <a:ea typeface="+mn-lt"/>
                <a:cs typeface="+mn-lt"/>
              </a:rPr>
              <a:t>How and what information to use is task dependent</a:t>
            </a:r>
          </a:p>
          <a:p>
            <a:pPr marL="342900" indent="-342900">
              <a:buFont typeface="Arial" panose="05020102010507070707" pitchFamily="18" charset="2"/>
              <a:buChar char="•"/>
            </a:pPr>
            <a:endParaRPr lang="en-US"/>
          </a:p>
        </p:txBody>
      </p:sp>
      <p:sp>
        <p:nvSpPr>
          <p:cNvPr id="4" name="Slide Number Placeholder 3">
            <a:extLst>
              <a:ext uri="{FF2B5EF4-FFF2-40B4-BE49-F238E27FC236}">
                <a16:creationId xmlns:a16="http://schemas.microsoft.com/office/drawing/2014/main" id="{90C73C05-EC44-4892-B2E5-E5F169199A70}"/>
              </a:ext>
            </a:extLst>
          </p:cNvPr>
          <p:cNvSpPr>
            <a:spLocks noGrp="1"/>
          </p:cNvSpPr>
          <p:nvPr>
            <p:ph type="sldNum" sz="quarter" idx="12"/>
          </p:nvPr>
        </p:nvSpPr>
        <p:spPr/>
        <p:txBody>
          <a:bodyPr/>
          <a:lstStyle/>
          <a:p>
            <a:fld id="{3A98EE3D-8CD1-4C3F-BD1C-C98C9596463C}" type="slidenum">
              <a:rPr lang="en-US" smtClean="0"/>
              <a:t>26</a:t>
            </a:fld>
            <a:endParaRPr lang="en-US"/>
          </a:p>
        </p:txBody>
      </p:sp>
      <p:pic>
        <p:nvPicPr>
          <p:cNvPr id="6" name="Picture 6" descr="A picture containing waterfall chart&#10;&#10;Description automatically generated">
            <a:extLst>
              <a:ext uri="{FF2B5EF4-FFF2-40B4-BE49-F238E27FC236}">
                <a16:creationId xmlns:a16="http://schemas.microsoft.com/office/drawing/2014/main" id="{4380D64F-E0FB-49AB-A2F3-855981E4E55F}"/>
              </a:ext>
            </a:extLst>
          </p:cNvPr>
          <p:cNvPicPr>
            <a:picLocks noChangeAspect="1"/>
          </p:cNvPicPr>
          <p:nvPr/>
        </p:nvPicPr>
        <p:blipFill>
          <a:blip r:embed="rId3"/>
          <a:stretch>
            <a:fillRect/>
          </a:stretch>
        </p:blipFill>
        <p:spPr>
          <a:xfrm>
            <a:off x="3106904" y="1295899"/>
            <a:ext cx="5987543" cy="2298093"/>
          </a:xfrm>
          <a:prstGeom prst="rect">
            <a:avLst/>
          </a:prstGeom>
        </p:spPr>
      </p:pic>
      <p:sp>
        <p:nvSpPr>
          <p:cNvPr id="5" name="Footer Placeholder 9">
            <a:extLst>
              <a:ext uri="{FF2B5EF4-FFF2-40B4-BE49-F238E27FC236}">
                <a16:creationId xmlns:a16="http://schemas.microsoft.com/office/drawing/2014/main" id="{131DC888-8130-4BC9-8038-A498F602B0F7}"/>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8" name="TextBox 7">
            <a:extLst>
              <a:ext uri="{FF2B5EF4-FFF2-40B4-BE49-F238E27FC236}">
                <a16:creationId xmlns:a16="http://schemas.microsoft.com/office/drawing/2014/main" id="{40158FC2-A6ED-47A1-B386-0622569B897C}"/>
              </a:ext>
            </a:extLst>
          </p:cNvPr>
          <p:cNvSpPr txBox="1"/>
          <p:nvPr/>
        </p:nvSpPr>
        <p:spPr>
          <a:xfrm>
            <a:off x="3381128" y="3720124"/>
            <a:ext cx="7262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Information available for message passing</a:t>
            </a:r>
            <a:r>
              <a:rPr lang="en-US" sz="1400" baseline="30000"/>
              <a:t>1</a:t>
            </a:r>
          </a:p>
        </p:txBody>
      </p:sp>
    </p:spTree>
    <p:extLst>
      <p:ext uri="{BB962C8B-B14F-4D97-AF65-F5344CB8AC3E}">
        <p14:creationId xmlns:p14="http://schemas.microsoft.com/office/powerpoint/2010/main" val="2983519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2D84-D050-4646-A954-8796C20EA978}"/>
              </a:ext>
            </a:extLst>
          </p:cNvPr>
          <p:cNvSpPr>
            <a:spLocks noGrp="1"/>
          </p:cNvSpPr>
          <p:nvPr>
            <p:ph type="title"/>
          </p:nvPr>
        </p:nvSpPr>
        <p:spPr/>
        <p:txBody>
          <a:bodyPr/>
          <a:lstStyle/>
          <a:p>
            <a:r>
              <a:rPr lang="en-US"/>
              <a:t>Putting it all together</a:t>
            </a:r>
          </a:p>
        </p:txBody>
      </p:sp>
      <p:sp>
        <p:nvSpPr>
          <p:cNvPr id="4" name="Slide Number Placeholder 3">
            <a:extLst>
              <a:ext uri="{FF2B5EF4-FFF2-40B4-BE49-F238E27FC236}">
                <a16:creationId xmlns:a16="http://schemas.microsoft.com/office/drawing/2014/main" id="{89C0B581-F7A4-1E44-9DE9-669E5C0CE1A0}"/>
              </a:ext>
            </a:extLst>
          </p:cNvPr>
          <p:cNvSpPr>
            <a:spLocks noGrp="1"/>
          </p:cNvSpPr>
          <p:nvPr>
            <p:ph type="sldNum" sz="quarter" idx="12"/>
          </p:nvPr>
        </p:nvSpPr>
        <p:spPr/>
        <p:txBody>
          <a:bodyPr/>
          <a:lstStyle/>
          <a:p>
            <a:fld id="{3A98EE3D-8CD1-4C3F-BD1C-C98C9596463C}" type="slidenum">
              <a:rPr lang="en-US" smtClean="0"/>
              <a:t>27</a:t>
            </a:fld>
            <a:endParaRPr lang="en-US"/>
          </a:p>
        </p:txBody>
      </p:sp>
      <p:sp>
        <p:nvSpPr>
          <p:cNvPr id="6" name="Content Placeholder 2">
            <a:extLst>
              <a:ext uri="{FF2B5EF4-FFF2-40B4-BE49-F238E27FC236}">
                <a16:creationId xmlns:a16="http://schemas.microsoft.com/office/drawing/2014/main" id="{F52F5B6A-108F-4F68-BE2E-73193FE0A5B0}"/>
              </a:ext>
            </a:extLst>
          </p:cNvPr>
          <p:cNvSpPr txBox="1">
            <a:spLocks/>
          </p:cNvSpPr>
          <p:nvPr/>
        </p:nvSpPr>
        <p:spPr>
          <a:xfrm>
            <a:off x="5301506" y="1538260"/>
            <a:ext cx="6444247" cy="2805719"/>
          </a:xfrm>
          <a:prstGeom prst="rect">
            <a:avLst/>
          </a:prstGeom>
        </p:spPr>
        <p:txBody>
          <a:bodyPr vert="horz" lIns="91440" tIns="45720" rIns="91440" bIns="45720" rtlCol="0" anchor="t">
            <a:normAutofit lnSpcReduction="10000"/>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Create graph from input</a:t>
            </a:r>
            <a:endParaRPr lang="en-US"/>
          </a:p>
          <a:p>
            <a:pPr marL="342900" indent="-342900">
              <a:buFont typeface="Arial,Sans-Serif" panose="05020102010507070707" pitchFamily="18" charset="2"/>
              <a:buChar char="•"/>
            </a:pPr>
            <a:r>
              <a:rPr lang="en-US"/>
              <a:t>For each layer in GNN</a:t>
            </a:r>
          </a:p>
          <a:p>
            <a:pPr marL="972820" lvl="1" indent="-305435">
              <a:buFont typeface="Arial,Sans-Serif" panose="05020102010507070707" pitchFamily="18" charset="2"/>
              <a:buChar char="•"/>
            </a:pPr>
            <a:r>
              <a:rPr lang="en-US"/>
              <a:t>Aggregate information from neighbours</a:t>
            </a:r>
          </a:p>
          <a:p>
            <a:pPr marL="972820" lvl="1" indent="-342900">
              <a:buFont typeface="Arial,Sans-Serif" panose="05020102010507070707" pitchFamily="18" charset="2"/>
              <a:buChar char="•"/>
            </a:pPr>
            <a:r>
              <a:rPr lang="en-US">
                <a:ea typeface="+mn-lt"/>
                <a:cs typeface="+mn-lt"/>
              </a:rPr>
              <a:t>Apply update function</a:t>
            </a:r>
          </a:p>
          <a:p>
            <a:pPr marL="342900" indent="-342900">
              <a:buFont typeface="Arial,Sans-Serif" panose="05020102010507070707" pitchFamily="18" charset="2"/>
              <a:buChar char="•"/>
            </a:pPr>
            <a:r>
              <a:rPr lang="en-US">
                <a:ea typeface="+mn-lt"/>
                <a:cs typeface="+mn-lt"/>
              </a:rPr>
              <a:t>Apply final network to extract results</a:t>
            </a:r>
          </a:p>
          <a:p>
            <a:pPr marL="972820" lvl="1" indent="-342900">
              <a:buFont typeface="Arial,Sans-Serif" panose="05020102010507070707" pitchFamily="18" charset="2"/>
              <a:buChar char="•"/>
            </a:pPr>
            <a:endParaRPr lang="en-US"/>
          </a:p>
          <a:p>
            <a:pPr marL="972820" lvl="1" indent="-342900">
              <a:buFont typeface="Arial,Sans-Serif" panose="05020102010507070707" pitchFamily="18" charset="2"/>
              <a:buChar char="•"/>
            </a:pPr>
            <a:endParaRPr lang="en-US"/>
          </a:p>
          <a:p>
            <a:pPr marL="972820" lvl="1" indent="-342900">
              <a:buFont typeface="Arial,Sans-Serif" panose="05020102010507070707" pitchFamily="18" charset="2"/>
              <a:buChar char="•"/>
            </a:pPr>
            <a:endParaRPr lang="en-US"/>
          </a:p>
          <a:p>
            <a:pPr marL="342900" indent="-342900">
              <a:buFont typeface="Arial,Sans-Serif" panose="05020102010507070707" pitchFamily="18" charset="2"/>
              <a:buChar char="•"/>
            </a:pPr>
            <a:endParaRPr lang="en-US"/>
          </a:p>
        </p:txBody>
      </p:sp>
      <p:pic>
        <p:nvPicPr>
          <p:cNvPr id="11" name="Picture 11" descr="Chart&#10;&#10;Description automatically generated">
            <a:extLst>
              <a:ext uri="{FF2B5EF4-FFF2-40B4-BE49-F238E27FC236}">
                <a16:creationId xmlns:a16="http://schemas.microsoft.com/office/drawing/2014/main" id="{C2484710-0058-4402-87CA-2640B0453B1C}"/>
              </a:ext>
            </a:extLst>
          </p:cNvPr>
          <p:cNvPicPr>
            <a:picLocks noGrp="1" noChangeAspect="1"/>
          </p:cNvPicPr>
          <p:nvPr>
            <p:ph idx="1"/>
          </p:nvPr>
        </p:nvPicPr>
        <p:blipFill>
          <a:blip r:embed="rId3"/>
          <a:stretch>
            <a:fillRect/>
          </a:stretch>
        </p:blipFill>
        <p:spPr>
          <a:xfrm>
            <a:off x="915312" y="2838145"/>
            <a:ext cx="2242963" cy="1789645"/>
          </a:xfrm>
        </p:spPr>
      </p:pic>
      <p:pic>
        <p:nvPicPr>
          <p:cNvPr id="12" name="Picture 12">
            <a:extLst>
              <a:ext uri="{FF2B5EF4-FFF2-40B4-BE49-F238E27FC236}">
                <a16:creationId xmlns:a16="http://schemas.microsoft.com/office/drawing/2014/main" id="{9054B71E-B66F-46F9-BE04-5E22CC178557}"/>
              </a:ext>
            </a:extLst>
          </p:cNvPr>
          <p:cNvPicPr>
            <a:picLocks noChangeAspect="1"/>
          </p:cNvPicPr>
          <p:nvPr/>
        </p:nvPicPr>
        <p:blipFill>
          <a:blip r:embed="rId4"/>
          <a:stretch>
            <a:fillRect/>
          </a:stretch>
        </p:blipFill>
        <p:spPr>
          <a:xfrm>
            <a:off x="914401" y="1248817"/>
            <a:ext cx="2743200" cy="1793631"/>
          </a:xfrm>
          <a:prstGeom prst="rect">
            <a:avLst/>
          </a:prstGeom>
        </p:spPr>
      </p:pic>
      <p:pic>
        <p:nvPicPr>
          <p:cNvPr id="13" name="Picture 13" descr="Diagram&#10;&#10;Description automatically generated">
            <a:extLst>
              <a:ext uri="{FF2B5EF4-FFF2-40B4-BE49-F238E27FC236}">
                <a16:creationId xmlns:a16="http://schemas.microsoft.com/office/drawing/2014/main" id="{E7216F6B-81CC-41FD-A602-C19653E1EE99}"/>
              </a:ext>
            </a:extLst>
          </p:cNvPr>
          <p:cNvPicPr>
            <a:picLocks noChangeAspect="1"/>
          </p:cNvPicPr>
          <p:nvPr/>
        </p:nvPicPr>
        <p:blipFill>
          <a:blip r:embed="rId5"/>
          <a:stretch>
            <a:fillRect/>
          </a:stretch>
        </p:blipFill>
        <p:spPr>
          <a:xfrm>
            <a:off x="994610" y="5246401"/>
            <a:ext cx="2743200" cy="1177828"/>
          </a:xfrm>
          <a:prstGeom prst="rect">
            <a:avLst/>
          </a:prstGeom>
        </p:spPr>
      </p:pic>
      <p:pic>
        <p:nvPicPr>
          <p:cNvPr id="14" name="Picture 14" descr="Diagram&#10;&#10;Description automatically generated">
            <a:extLst>
              <a:ext uri="{FF2B5EF4-FFF2-40B4-BE49-F238E27FC236}">
                <a16:creationId xmlns:a16="http://schemas.microsoft.com/office/drawing/2014/main" id="{5B1346F4-539F-4093-8D4F-107D3FCFA766}"/>
              </a:ext>
            </a:extLst>
          </p:cNvPr>
          <p:cNvPicPr>
            <a:picLocks noChangeAspect="1"/>
          </p:cNvPicPr>
          <p:nvPr/>
        </p:nvPicPr>
        <p:blipFill>
          <a:blip r:embed="rId6"/>
          <a:stretch>
            <a:fillRect/>
          </a:stretch>
        </p:blipFill>
        <p:spPr>
          <a:xfrm>
            <a:off x="5071979" y="5040127"/>
            <a:ext cx="6192253" cy="1463376"/>
          </a:xfrm>
          <a:prstGeom prst="rect">
            <a:avLst/>
          </a:prstGeom>
        </p:spPr>
      </p:pic>
      <p:sp>
        <p:nvSpPr>
          <p:cNvPr id="15" name="Arrow: Down 14">
            <a:extLst>
              <a:ext uri="{FF2B5EF4-FFF2-40B4-BE49-F238E27FC236}">
                <a16:creationId xmlns:a16="http://schemas.microsoft.com/office/drawing/2014/main" id="{D85F43A4-6D4E-4E0B-B7C0-405A3B8DCA5E}"/>
              </a:ext>
            </a:extLst>
          </p:cNvPr>
          <p:cNvSpPr/>
          <p:nvPr/>
        </p:nvSpPr>
        <p:spPr>
          <a:xfrm>
            <a:off x="2036999" y="2759323"/>
            <a:ext cx="113632" cy="561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C4926D1D-561D-4E40-8C3E-2029CC2FD2F9}"/>
              </a:ext>
            </a:extLst>
          </p:cNvPr>
          <p:cNvSpPr/>
          <p:nvPr/>
        </p:nvSpPr>
        <p:spPr>
          <a:xfrm>
            <a:off x="1970156" y="4771268"/>
            <a:ext cx="127000" cy="3876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32294AEA-5E1F-49F1-A7BF-4F1BB13F7AA8}"/>
              </a:ext>
            </a:extLst>
          </p:cNvPr>
          <p:cNvSpPr/>
          <p:nvPr/>
        </p:nvSpPr>
        <p:spPr>
          <a:xfrm>
            <a:off x="4025144" y="5742557"/>
            <a:ext cx="975894" cy="187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2889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DEA4-B8D8-854D-A303-704F677C30F8}"/>
              </a:ext>
            </a:extLst>
          </p:cNvPr>
          <p:cNvSpPr>
            <a:spLocks noGrp="1"/>
          </p:cNvSpPr>
          <p:nvPr>
            <p:ph type="title"/>
          </p:nvPr>
        </p:nvSpPr>
        <p:spPr/>
        <p:txBody>
          <a:bodyPr/>
          <a:lstStyle/>
          <a:p>
            <a:r>
              <a:rPr lang="en-US"/>
              <a:t>Effect of different components on GNN​</a:t>
            </a:r>
          </a:p>
        </p:txBody>
      </p:sp>
      <p:sp>
        <p:nvSpPr>
          <p:cNvPr id="3" name="Content Placeholder 2">
            <a:extLst>
              <a:ext uri="{FF2B5EF4-FFF2-40B4-BE49-F238E27FC236}">
                <a16:creationId xmlns:a16="http://schemas.microsoft.com/office/drawing/2014/main" id="{0EEF9310-F4F4-2642-91D8-5D62ACDC152A}"/>
              </a:ext>
            </a:extLst>
          </p:cNvPr>
          <p:cNvSpPr>
            <a:spLocks noGrp="1"/>
          </p:cNvSpPr>
          <p:nvPr>
            <p:ph idx="1"/>
          </p:nvPr>
        </p:nvSpPr>
        <p:spPr/>
        <p:txBody>
          <a:bodyPr>
            <a:normAutofit/>
          </a:bodyPr>
          <a:lstStyle/>
          <a:p>
            <a:pPr fontAlgn="base"/>
            <a:r>
              <a:rPr lang="en-US"/>
              <a:t>To show the effect each component of GNN has on the results we obtain, we will show the effect of different parameter choices for each of the components and walk through how they affect the results​</a:t>
            </a:r>
          </a:p>
          <a:p>
            <a:pPr fontAlgn="base"/>
            <a:r>
              <a:rPr lang="en-US"/>
              <a:t>​</a:t>
            </a:r>
          </a:p>
          <a:p>
            <a:pPr fontAlgn="base"/>
            <a:r>
              <a:rPr lang="en-US"/>
              <a:t>The task for which the results are being compared are for the </a:t>
            </a:r>
            <a:r>
              <a:rPr lang="en-US" err="1"/>
              <a:t>cora</a:t>
            </a:r>
            <a:r>
              <a:rPr lang="en-US"/>
              <a:t> dataset available as part of the </a:t>
            </a:r>
            <a:r>
              <a:rPr lang="en-US" err="1"/>
              <a:t>pytorch</a:t>
            </a:r>
            <a:r>
              <a:rPr lang="en-US"/>
              <a:t> geometric library</a:t>
            </a:r>
            <a:r>
              <a:rPr lang="en-US" baseline="30000"/>
              <a:t>1</a:t>
            </a:r>
          </a:p>
          <a:p>
            <a:endParaRPr lang="en-US" baseline="30000"/>
          </a:p>
          <a:p>
            <a:endParaRPr lang="en-US"/>
          </a:p>
        </p:txBody>
      </p:sp>
      <p:sp>
        <p:nvSpPr>
          <p:cNvPr id="4" name="Slide Number Placeholder 3">
            <a:extLst>
              <a:ext uri="{FF2B5EF4-FFF2-40B4-BE49-F238E27FC236}">
                <a16:creationId xmlns:a16="http://schemas.microsoft.com/office/drawing/2014/main" id="{66B93B0E-E145-034E-A201-35FEA78E28F4}"/>
              </a:ext>
            </a:extLst>
          </p:cNvPr>
          <p:cNvSpPr>
            <a:spLocks noGrp="1"/>
          </p:cNvSpPr>
          <p:nvPr>
            <p:ph type="sldNum" sz="quarter" idx="12"/>
          </p:nvPr>
        </p:nvSpPr>
        <p:spPr/>
        <p:txBody>
          <a:bodyPr/>
          <a:lstStyle/>
          <a:p>
            <a:fld id="{3A98EE3D-8CD1-4C3F-BD1C-C98C9596463C}" type="slidenum">
              <a:rPr lang="en-US" smtClean="0"/>
              <a:t>28</a:t>
            </a:fld>
            <a:endParaRPr lang="en-US"/>
          </a:p>
        </p:txBody>
      </p:sp>
      <p:sp>
        <p:nvSpPr>
          <p:cNvPr id="6" name="Footer Placeholder 9">
            <a:extLst>
              <a:ext uri="{FF2B5EF4-FFF2-40B4-BE49-F238E27FC236}">
                <a16:creationId xmlns:a16="http://schemas.microsoft.com/office/drawing/2014/main" id="{1ECD4C30-74B5-45AE-8D78-6D0413CFC4D8}"/>
              </a:ext>
            </a:extLst>
          </p:cNvPr>
          <p:cNvSpPr>
            <a:spLocks noGrp="1"/>
          </p:cNvSpPr>
          <p:nvPr>
            <p:ph type="ftr" sz="quarter" idx="11"/>
          </p:nvPr>
        </p:nvSpPr>
        <p:spPr>
          <a:xfrm>
            <a:off x="581192" y="6423914"/>
            <a:ext cx="6917210" cy="365125"/>
          </a:xfrm>
        </p:spPr>
        <p:txBody>
          <a:bodyPr/>
          <a:lstStyle/>
          <a:p>
            <a:r>
              <a:rPr lang="en-US"/>
              <a:t>1.   </a:t>
            </a:r>
            <a:r>
              <a:rPr lang="en-US">
                <a:ea typeface="+mn-lt"/>
                <a:cs typeface="+mn-lt"/>
              </a:rPr>
              <a:t>https://pytorch-geometric.readthedocs.io/en/latest/</a:t>
            </a:r>
          </a:p>
          <a:p>
            <a:endParaRPr lang="en-US"/>
          </a:p>
        </p:txBody>
      </p:sp>
    </p:spTree>
    <p:extLst>
      <p:ext uri="{BB962C8B-B14F-4D97-AF65-F5344CB8AC3E}">
        <p14:creationId xmlns:p14="http://schemas.microsoft.com/office/powerpoint/2010/main" val="1411765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6C86-86FE-402F-832D-44DFCF9890A6}"/>
              </a:ext>
            </a:extLst>
          </p:cNvPr>
          <p:cNvSpPr>
            <a:spLocks noGrp="1"/>
          </p:cNvSpPr>
          <p:nvPr>
            <p:ph type="title"/>
          </p:nvPr>
        </p:nvSpPr>
        <p:spPr/>
        <p:txBody>
          <a:bodyPr/>
          <a:lstStyle/>
          <a:p>
            <a:r>
              <a:rPr lang="en-US"/>
              <a:t>Experiment details</a:t>
            </a:r>
          </a:p>
        </p:txBody>
      </p:sp>
      <p:sp>
        <p:nvSpPr>
          <p:cNvPr id="3" name="Content Placeholder 2">
            <a:extLst>
              <a:ext uri="{FF2B5EF4-FFF2-40B4-BE49-F238E27FC236}">
                <a16:creationId xmlns:a16="http://schemas.microsoft.com/office/drawing/2014/main" id="{79426BE8-25F2-4E8B-9E43-245E7B1A7C52}"/>
              </a:ext>
            </a:extLst>
          </p:cNvPr>
          <p:cNvSpPr>
            <a:spLocks noGrp="1"/>
          </p:cNvSpPr>
          <p:nvPr>
            <p:ph idx="1"/>
          </p:nvPr>
        </p:nvSpPr>
        <p:spPr>
          <a:xfrm>
            <a:off x="581192" y="1893740"/>
            <a:ext cx="11029615" cy="3634486"/>
          </a:xfrm>
        </p:spPr>
        <p:txBody>
          <a:bodyPr>
            <a:normAutofit/>
          </a:bodyPr>
          <a:lstStyle/>
          <a:p>
            <a:r>
              <a:rPr lang="en-US">
                <a:ea typeface="+mn-lt"/>
                <a:cs typeface="+mn-lt"/>
              </a:rPr>
              <a:t>Dataset : Cora dataset</a:t>
            </a:r>
            <a:r>
              <a:rPr lang="en-US" baseline="30000">
                <a:ea typeface="+mn-lt"/>
                <a:cs typeface="+mn-lt"/>
              </a:rPr>
              <a:t>1</a:t>
            </a:r>
          </a:p>
          <a:p>
            <a:endParaRPr lang="en-US">
              <a:ea typeface="+mn-lt"/>
              <a:cs typeface="+mn-lt"/>
            </a:endParaRPr>
          </a:p>
          <a:p>
            <a:pPr marL="342900" indent="-342900">
              <a:buFont typeface="Arial" panose="05020102010507070707" pitchFamily="18" charset="2"/>
              <a:buChar char="•"/>
            </a:pPr>
            <a:r>
              <a:rPr lang="en-US">
                <a:ea typeface="+mn-lt"/>
                <a:cs typeface="+mn-lt"/>
              </a:rPr>
              <a:t>A citation network among papers. </a:t>
            </a:r>
          </a:p>
          <a:p>
            <a:pPr marL="342900" indent="-342900">
              <a:buFont typeface="Arial" panose="05020102010507070707" pitchFamily="18" charset="2"/>
              <a:buChar char="•"/>
            </a:pPr>
            <a:r>
              <a:rPr lang="en-US">
                <a:ea typeface="+mn-lt"/>
                <a:cs typeface="+mn-lt"/>
              </a:rPr>
              <a:t>The Cora consists of 2708 scientific publications with links between each other representing the citation of one paper by another. </a:t>
            </a:r>
          </a:p>
          <a:p>
            <a:pPr marL="342900" indent="-342900">
              <a:buFont typeface="Arial" panose="05020102010507070707" pitchFamily="18" charset="2"/>
              <a:buChar char="•"/>
            </a:pPr>
            <a:r>
              <a:rPr lang="en-US">
                <a:ea typeface="+mn-lt"/>
                <a:cs typeface="+mn-lt"/>
              </a:rPr>
              <a:t>The task is to classify each publication into one of seven classes. </a:t>
            </a:r>
            <a:endParaRPr lang="en-US"/>
          </a:p>
        </p:txBody>
      </p:sp>
      <p:sp>
        <p:nvSpPr>
          <p:cNvPr id="4" name="Slide Number Placeholder 3">
            <a:extLst>
              <a:ext uri="{FF2B5EF4-FFF2-40B4-BE49-F238E27FC236}">
                <a16:creationId xmlns:a16="http://schemas.microsoft.com/office/drawing/2014/main" id="{C21D3440-AD28-4279-80D8-00C538CE7AEF}"/>
              </a:ext>
            </a:extLst>
          </p:cNvPr>
          <p:cNvSpPr>
            <a:spLocks noGrp="1"/>
          </p:cNvSpPr>
          <p:nvPr>
            <p:ph type="sldNum" sz="quarter" idx="12"/>
          </p:nvPr>
        </p:nvSpPr>
        <p:spPr/>
        <p:txBody>
          <a:bodyPr/>
          <a:lstStyle/>
          <a:p>
            <a:fld id="{3A98EE3D-8CD1-4C3F-BD1C-C98C9596463C}" type="slidenum">
              <a:rPr lang="en-US" smtClean="0"/>
              <a:t>29</a:t>
            </a:fld>
            <a:endParaRPr lang="en-US"/>
          </a:p>
        </p:txBody>
      </p:sp>
      <p:sp>
        <p:nvSpPr>
          <p:cNvPr id="6" name="Footer Placeholder 9">
            <a:extLst>
              <a:ext uri="{FF2B5EF4-FFF2-40B4-BE49-F238E27FC236}">
                <a16:creationId xmlns:a16="http://schemas.microsoft.com/office/drawing/2014/main" id="{78FE1B54-AE62-40B5-AFC7-04918ED2040A}"/>
              </a:ext>
            </a:extLst>
          </p:cNvPr>
          <p:cNvSpPr>
            <a:spLocks noGrp="1"/>
          </p:cNvSpPr>
          <p:nvPr>
            <p:ph type="ftr" sz="quarter" idx="11"/>
          </p:nvPr>
        </p:nvSpPr>
        <p:spPr>
          <a:xfrm>
            <a:off x="581192" y="6423914"/>
            <a:ext cx="8466400" cy="314745"/>
          </a:xfrm>
        </p:spPr>
        <p:txBody>
          <a:bodyPr/>
          <a:lstStyle/>
          <a:p>
            <a:r>
              <a:rPr lang="en-US"/>
              <a:t>1.  </a:t>
            </a:r>
            <a:r>
              <a:rPr lang="en-US">
                <a:ea typeface="+mn-lt"/>
                <a:cs typeface="+mn-lt"/>
              </a:rPr>
              <a:t>https://uvadlc-notebooks.readthedocs.io/en/latest/tutorial_notebooks/tutorial7/GNN_overview.html#PyTorch-Geometric </a:t>
            </a:r>
            <a:endParaRPr lang="en-US"/>
          </a:p>
          <a:p>
            <a:endParaRPr lang="en-US"/>
          </a:p>
        </p:txBody>
      </p:sp>
    </p:spTree>
    <p:extLst>
      <p:ext uri="{BB962C8B-B14F-4D97-AF65-F5344CB8AC3E}">
        <p14:creationId xmlns:p14="http://schemas.microsoft.com/office/powerpoint/2010/main" val="27157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934B-3907-490D-B23E-FD3D819973F3}"/>
              </a:ext>
            </a:extLst>
          </p:cNvPr>
          <p:cNvSpPr>
            <a:spLocks noGrp="1"/>
          </p:cNvSpPr>
          <p:nvPr>
            <p:ph type="title"/>
          </p:nvPr>
        </p:nvSpPr>
        <p:spPr/>
        <p:txBody>
          <a:bodyPr/>
          <a:lstStyle/>
          <a:p>
            <a:r>
              <a:rPr lang="en-US">
                <a:ea typeface="+mj-lt"/>
                <a:cs typeface="+mj-lt"/>
              </a:rPr>
              <a:t>Why Graphs</a:t>
            </a:r>
            <a:endParaRPr lang="en-US"/>
          </a:p>
        </p:txBody>
      </p:sp>
      <p:sp>
        <p:nvSpPr>
          <p:cNvPr id="4" name="Slide Number Placeholder 3">
            <a:extLst>
              <a:ext uri="{FF2B5EF4-FFF2-40B4-BE49-F238E27FC236}">
                <a16:creationId xmlns:a16="http://schemas.microsoft.com/office/drawing/2014/main" id="{963AA522-2B5D-45CE-8EDB-6C43AB3452B2}"/>
              </a:ext>
            </a:extLst>
          </p:cNvPr>
          <p:cNvSpPr>
            <a:spLocks noGrp="1"/>
          </p:cNvSpPr>
          <p:nvPr>
            <p:ph type="sldNum" sz="quarter" idx="12"/>
          </p:nvPr>
        </p:nvSpPr>
        <p:spPr/>
        <p:txBody>
          <a:bodyPr/>
          <a:lstStyle/>
          <a:p>
            <a:fld id="{3A98EE3D-8CD1-4C3F-BD1C-C98C9596463C}" type="slidenum">
              <a:rPr lang="en-US" smtClean="0"/>
              <a:t>3</a:t>
            </a:fld>
            <a:endParaRPr lang="en-US"/>
          </a:p>
        </p:txBody>
      </p:sp>
      <p:pic>
        <p:nvPicPr>
          <p:cNvPr id="5" name="Picture 5" descr="Chart, timeline, scatter chart&#10;&#10;Description automatically generated">
            <a:extLst>
              <a:ext uri="{FF2B5EF4-FFF2-40B4-BE49-F238E27FC236}">
                <a16:creationId xmlns:a16="http://schemas.microsoft.com/office/drawing/2014/main" id="{868F362C-7AF8-1C4B-BBAB-3BFE4E60D13B}"/>
              </a:ext>
            </a:extLst>
          </p:cNvPr>
          <p:cNvPicPr>
            <a:picLocks noGrp="1" noChangeAspect="1"/>
          </p:cNvPicPr>
          <p:nvPr>
            <p:ph idx="1"/>
          </p:nvPr>
        </p:nvPicPr>
        <p:blipFill rotWithShape="1">
          <a:blip r:embed="rId3"/>
          <a:srcRect t="5897" r="70811" b="26591"/>
          <a:stretch/>
        </p:blipFill>
        <p:spPr>
          <a:xfrm>
            <a:off x="8513844" y="2204533"/>
            <a:ext cx="2905222" cy="2411917"/>
          </a:xfrm>
        </p:spPr>
      </p:pic>
      <p:sp>
        <p:nvSpPr>
          <p:cNvPr id="6" name="TextBox 5">
            <a:extLst>
              <a:ext uri="{FF2B5EF4-FFF2-40B4-BE49-F238E27FC236}">
                <a16:creationId xmlns:a16="http://schemas.microsoft.com/office/drawing/2014/main" id="{F10D6C82-83F4-8A44-8712-FACE06961418}"/>
              </a:ext>
            </a:extLst>
          </p:cNvPr>
          <p:cNvSpPr txBox="1"/>
          <p:nvPr/>
        </p:nvSpPr>
        <p:spPr>
          <a:xfrm>
            <a:off x="8875001" y="4809387"/>
            <a:ext cx="25998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Molecule as a graph</a:t>
            </a:r>
            <a:endParaRPr lang="en-US" baseline="30000"/>
          </a:p>
        </p:txBody>
      </p:sp>
      <p:pic>
        <p:nvPicPr>
          <p:cNvPr id="7" name="Picture 6" descr="A picture containing chart&#10;&#10;Description automatically generated">
            <a:extLst>
              <a:ext uri="{FF2B5EF4-FFF2-40B4-BE49-F238E27FC236}">
                <a16:creationId xmlns:a16="http://schemas.microsoft.com/office/drawing/2014/main" id="{8FB02F08-6FE8-A34C-9382-550CF3B90294}"/>
              </a:ext>
            </a:extLst>
          </p:cNvPr>
          <p:cNvPicPr>
            <a:picLocks noChangeAspect="1"/>
          </p:cNvPicPr>
          <p:nvPr/>
        </p:nvPicPr>
        <p:blipFill>
          <a:blip r:embed="rId4"/>
          <a:stretch>
            <a:fillRect/>
          </a:stretch>
        </p:blipFill>
        <p:spPr>
          <a:xfrm>
            <a:off x="4274070" y="2657387"/>
            <a:ext cx="3912295" cy="1543226"/>
          </a:xfrm>
          <a:prstGeom prst="rect">
            <a:avLst/>
          </a:prstGeom>
        </p:spPr>
      </p:pic>
      <p:sp>
        <p:nvSpPr>
          <p:cNvPr id="8" name="TextBox 7">
            <a:extLst>
              <a:ext uri="{FF2B5EF4-FFF2-40B4-BE49-F238E27FC236}">
                <a16:creationId xmlns:a16="http://schemas.microsoft.com/office/drawing/2014/main" id="{133788C6-2BA6-6E47-969B-CDC6F0299358}"/>
              </a:ext>
            </a:extLst>
          </p:cNvPr>
          <p:cNvSpPr txBox="1"/>
          <p:nvPr/>
        </p:nvSpPr>
        <p:spPr>
          <a:xfrm>
            <a:off x="4820252" y="4803491"/>
            <a:ext cx="27641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Textual data as graph</a:t>
            </a:r>
            <a:endParaRPr lang="en-US" baseline="30000"/>
          </a:p>
        </p:txBody>
      </p:sp>
      <p:pic>
        <p:nvPicPr>
          <p:cNvPr id="10" name="Picture 9" descr="A picture containing sky, scale, different, bunch&#10;&#10;Description automatically generated">
            <a:extLst>
              <a:ext uri="{FF2B5EF4-FFF2-40B4-BE49-F238E27FC236}">
                <a16:creationId xmlns:a16="http://schemas.microsoft.com/office/drawing/2014/main" id="{F498D908-C40E-1B44-9FBD-045D168B1FAD}"/>
              </a:ext>
            </a:extLst>
          </p:cNvPr>
          <p:cNvPicPr>
            <a:picLocks noChangeAspect="1"/>
          </p:cNvPicPr>
          <p:nvPr/>
        </p:nvPicPr>
        <p:blipFill>
          <a:blip r:embed="rId5"/>
          <a:stretch>
            <a:fillRect/>
          </a:stretch>
        </p:blipFill>
        <p:spPr>
          <a:xfrm>
            <a:off x="324450" y="2241550"/>
            <a:ext cx="3498850" cy="2374900"/>
          </a:xfrm>
          <a:prstGeom prst="rect">
            <a:avLst/>
          </a:prstGeom>
        </p:spPr>
      </p:pic>
      <p:sp>
        <p:nvSpPr>
          <p:cNvPr id="11" name="TextBox 10">
            <a:extLst>
              <a:ext uri="{FF2B5EF4-FFF2-40B4-BE49-F238E27FC236}">
                <a16:creationId xmlns:a16="http://schemas.microsoft.com/office/drawing/2014/main" id="{57E951DA-F0E6-9D40-A5F5-A20CA06FFAFD}"/>
              </a:ext>
            </a:extLst>
          </p:cNvPr>
          <p:cNvSpPr txBox="1"/>
          <p:nvPr/>
        </p:nvSpPr>
        <p:spPr>
          <a:xfrm>
            <a:off x="728672" y="4801116"/>
            <a:ext cx="32179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Social network as graph</a:t>
            </a:r>
            <a:endParaRPr lang="en-US" baseline="30000"/>
          </a:p>
        </p:txBody>
      </p:sp>
    </p:spTree>
    <p:extLst>
      <p:ext uri="{BB962C8B-B14F-4D97-AF65-F5344CB8AC3E}">
        <p14:creationId xmlns:p14="http://schemas.microsoft.com/office/powerpoint/2010/main" val="2487821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40DA-9A76-8349-8A5D-71461804AF26}"/>
              </a:ext>
            </a:extLst>
          </p:cNvPr>
          <p:cNvSpPr>
            <a:spLocks noGrp="1"/>
          </p:cNvSpPr>
          <p:nvPr>
            <p:ph type="title"/>
          </p:nvPr>
        </p:nvSpPr>
        <p:spPr>
          <a:xfrm>
            <a:off x="530812" y="865892"/>
            <a:ext cx="11029616" cy="1188720"/>
          </a:xfrm>
        </p:spPr>
        <p:txBody>
          <a:bodyPr/>
          <a:lstStyle/>
          <a:p>
            <a:r>
              <a:rPr lang="en-US"/>
              <a:t>Example Problem and Graph Structure​</a:t>
            </a:r>
          </a:p>
        </p:txBody>
      </p:sp>
      <p:sp>
        <p:nvSpPr>
          <p:cNvPr id="3" name="Content Placeholder 2">
            <a:extLst>
              <a:ext uri="{FF2B5EF4-FFF2-40B4-BE49-F238E27FC236}">
                <a16:creationId xmlns:a16="http://schemas.microsoft.com/office/drawing/2014/main" id="{C0F67450-A27C-6548-88DD-50230C62C2F9}"/>
              </a:ext>
            </a:extLst>
          </p:cNvPr>
          <p:cNvSpPr>
            <a:spLocks noGrp="1"/>
          </p:cNvSpPr>
          <p:nvPr>
            <p:ph idx="1"/>
          </p:nvPr>
        </p:nvSpPr>
        <p:spPr>
          <a:xfrm>
            <a:off x="238304" y="2506069"/>
            <a:ext cx="11141247" cy="3482890"/>
          </a:xfrm>
        </p:spPr>
        <p:txBody>
          <a:bodyPr>
            <a:normAutofit/>
          </a:bodyPr>
          <a:lstStyle/>
          <a:p>
            <a:pPr marL="342900" indent="-342900">
              <a:buFont typeface="Arial" panose="05020102010507070707" pitchFamily="18" charset="2"/>
              <a:buChar char="•"/>
            </a:pPr>
            <a:r>
              <a:rPr lang="en-US"/>
              <a:t>The dataset in is represented as a graph</a:t>
            </a:r>
          </a:p>
          <a:p>
            <a:pPr marL="342900" indent="-342900" fontAlgn="base">
              <a:lnSpc>
                <a:spcPct val="100000"/>
              </a:lnSpc>
              <a:spcBef>
                <a:spcPts val="0"/>
              </a:spcBef>
              <a:spcAft>
                <a:spcPts val="0"/>
              </a:spcAft>
              <a:buFont typeface="Arial" panose="05020102010507070707" pitchFamily="18" charset="2"/>
              <a:buChar char="•"/>
            </a:pPr>
            <a:endParaRPr lang="en-US"/>
          </a:p>
          <a:p>
            <a:pPr marL="342900" indent="-342900">
              <a:lnSpc>
                <a:spcPct val="100000"/>
              </a:lnSpc>
              <a:spcBef>
                <a:spcPts val="0"/>
              </a:spcBef>
              <a:spcAft>
                <a:spcPts val="0"/>
              </a:spcAft>
              <a:buFont typeface="Arial" panose="05020102010507070707" pitchFamily="18" charset="2"/>
              <a:buChar char="•"/>
            </a:pPr>
            <a:r>
              <a:rPr lang="en-US">
                <a:ea typeface="+mn-lt"/>
                <a:cs typeface="+mn-lt"/>
              </a:rPr>
              <a:t>Papers are the nodes</a:t>
            </a:r>
          </a:p>
          <a:p>
            <a:pPr marL="342900" indent="-342900">
              <a:lnSpc>
                <a:spcPct val="100000"/>
              </a:lnSpc>
              <a:spcBef>
                <a:spcPts val="0"/>
              </a:spcBef>
              <a:spcAft>
                <a:spcPts val="0"/>
              </a:spcAft>
              <a:buFont typeface="Arial" panose="05020102010507070707" pitchFamily="18" charset="2"/>
              <a:buChar char="•"/>
            </a:pPr>
            <a:endParaRPr lang="en-US">
              <a:ea typeface="+mn-lt"/>
              <a:cs typeface="+mn-lt"/>
            </a:endParaRPr>
          </a:p>
          <a:p>
            <a:pPr marL="342900" indent="-342900">
              <a:lnSpc>
                <a:spcPct val="100000"/>
              </a:lnSpc>
              <a:spcBef>
                <a:spcPts val="0"/>
              </a:spcBef>
              <a:spcAft>
                <a:spcPts val="0"/>
              </a:spcAft>
              <a:buFont typeface="Arial" panose="05020102010507070707" pitchFamily="18" charset="2"/>
              <a:buChar char="•"/>
            </a:pPr>
            <a:r>
              <a:rPr lang="en-US">
                <a:ea typeface="+mn-lt"/>
                <a:cs typeface="+mn-lt"/>
              </a:rPr>
              <a:t>The edges represent the citation link </a:t>
            </a:r>
            <a:endParaRPr lang="en-US"/>
          </a:p>
          <a:p>
            <a:pPr marL="342900" indent="-342900">
              <a:lnSpc>
                <a:spcPct val="100000"/>
              </a:lnSpc>
              <a:spcBef>
                <a:spcPts val="0"/>
              </a:spcBef>
              <a:spcAft>
                <a:spcPts val="0"/>
              </a:spcAft>
              <a:buFont typeface="Arial" panose="05020102010507070707" pitchFamily="18" charset="2"/>
              <a:buChar char="•"/>
            </a:pPr>
            <a:endParaRPr lang="en-US"/>
          </a:p>
          <a:p>
            <a:pPr marL="342900" indent="-342900" fontAlgn="base">
              <a:buFont typeface="Arial" panose="05020102010507070707" pitchFamily="18" charset="2"/>
              <a:buChar char="•"/>
            </a:pPr>
            <a:endParaRPr lang="en-US"/>
          </a:p>
          <a:p>
            <a:pPr marL="342900" indent="-342900">
              <a:buFont typeface="Arial" panose="05020102010507070707" pitchFamily="18" charset="2"/>
              <a:buChar char="•"/>
            </a:pPr>
            <a:endParaRPr lang="en-US"/>
          </a:p>
        </p:txBody>
      </p:sp>
      <p:sp>
        <p:nvSpPr>
          <p:cNvPr id="4" name="Slide Number Placeholder 3">
            <a:extLst>
              <a:ext uri="{FF2B5EF4-FFF2-40B4-BE49-F238E27FC236}">
                <a16:creationId xmlns:a16="http://schemas.microsoft.com/office/drawing/2014/main" id="{E784A998-A604-C64F-BF97-329B50EA48E4}"/>
              </a:ext>
            </a:extLst>
          </p:cNvPr>
          <p:cNvSpPr>
            <a:spLocks noGrp="1"/>
          </p:cNvSpPr>
          <p:nvPr>
            <p:ph type="sldNum" sz="quarter" idx="12"/>
          </p:nvPr>
        </p:nvSpPr>
        <p:spPr/>
        <p:txBody>
          <a:bodyPr/>
          <a:lstStyle/>
          <a:p>
            <a:fld id="{3A98EE3D-8CD1-4C3F-BD1C-C98C9596463C}" type="slidenum">
              <a:rPr lang="en-US" smtClean="0"/>
              <a:t>30</a:t>
            </a:fld>
            <a:endParaRPr lang="en-US"/>
          </a:p>
        </p:txBody>
      </p:sp>
    </p:spTree>
    <p:extLst>
      <p:ext uri="{BB962C8B-B14F-4D97-AF65-F5344CB8AC3E}">
        <p14:creationId xmlns:p14="http://schemas.microsoft.com/office/powerpoint/2010/main" val="102294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46AB-3785-754D-954F-B472679D4E93}"/>
              </a:ext>
            </a:extLst>
          </p:cNvPr>
          <p:cNvSpPr>
            <a:spLocks noGrp="1"/>
          </p:cNvSpPr>
          <p:nvPr>
            <p:ph type="title"/>
          </p:nvPr>
        </p:nvSpPr>
        <p:spPr/>
        <p:txBody>
          <a:bodyPr/>
          <a:lstStyle/>
          <a:p>
            <a:r>
              <a:rPr lang="en-US"/>
              <a:t>Number of parameters vs Performance​</a:t>
            </a:r>
          </a:p>
        </p:txBody>
      </p:sp>
      <p:sp>
        <p:nvSpPr>
          <p:cNvPr id="4" name="Slide Number Placeholder 3">
            <a:extLst>
              <a:ext uri="{FF2B5EF4-FFF2-40B4-BE49-F238E27FC236}">
                <a16:creationId xmlns:a16="http://schemas.microsoft.com/office/drawing/2014/main" id="{B08F8F93-F929-4041-987F-C6E5757B62FC}"/>
              </a:ext>
            </a:extLst>
          </p:cNvPr>
          <p:cNvSpPr>
            <a:spLocks noGrp="1"/>
          </p:cNvSpPr>
          <p:nvPr>
            <p:ph type="sldNum" sz="quarter" idx="12"/>
          </p:nvPr>
        </p:nvSpPr>
        <p:spPr/>
        <p:txBody>
          <a:bodyPr/>
          <a:lstStyle/>
          <a:p>
            <a:fld id="{3A98EE3D-8CD1-4C3F-BD1C-C98C9596463C}" type="slidenum">
              <a:rPr lang="en-US" smtClean="0"/>
              <a:t>31</a:t>
            </a:fld>
            <a:endParaRPr lang="en-US"/>
          </a:p>
        </p:txBody>
      </p:sp>
      <p:sp>
        <p:nvSpPr>
          <p:cNvPr id="5" name="Footer Placeholder 9">
            <a:extLst>
              <a:ext uri="{FF2B5EF4-FFF2-40B4-BE49-F238E27FC236}">
                <a16:creationId xmlns:a16="http://schemas.microsoft.com/office/drawing/2014/main" id="{6076AC29-E760-4A6E-A2BB-CDB88416B10A}"/>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6" name="Content Placeholder 2">
            <a:extLst>
              <a:ext uri="{FF2B5EF4-FFF2-40B4-BE49-F238E27FC236}">
                <a16:creationId xmlns:a16="http://schemas.microsoft.com/office/drawing/2014/main" id="{435575C6-D83E-4DF5-8F7F-EBA105291AB6}"/>
              </a:ext>
            </a:extLst>
          </p:cNvPr>
          <p:cNvSpPr txBox="1">
            <a:spLocks/>
          </p:cNvSpPr>
          <p:nvPr/>
        </p:nvSpPr>
        <p:spPr>
          <a:xfrm>
            <a:off x="512697" y="5226738"/>
            <a:ext cx="11252221" cy="947601"/>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Comparison between number of parameters and performace</a:t>
            </a:r>
            <a:r>
              <a:rPr lang="en-US" baseline="30000">
                <a:ea typeface="+mn-lt"/>
                <a:cs typeface="+mn-lt"/>
              </a:rPr>
              <a:t>1</a:t>
            </a:r>
          </a:p>
          <a:p>
            <a:pPr marL="342900" indent="-342900">
              <a:buFont typeface="Arial,Sans-Serif" panose="05020102010507070707" pitchFamily="18" charset="2"/>
              <a:buChar char="•"/>
            </a:pPr>
            <a:r>
              <a:rPr lang="en-US"/>
              <a:t>No direct relation – need to look in deeper</a:t>
            </a:r>
          </a:p>
        </p:txBody>
      </p:sp>
      <p:pic>
        <p:nvPicPr>
          <p:cNvPr id="3" name="Picture 6" descr="Chart, scatter chart&#10;&#10;Description automatically generated">
            <a:extLst>
              <a:ext uri="{FF2B5EF4-FFF2-40B4-BE49-F238E27FC236}">
                <a16:creationId xmlns:a16="http://schemas.microsoft.com/office/drawing/2014/main" id="{D023BAEA-CC6F-4E38-95BA-035CE69F31B0}"/>
              </a:ext>
            </a:extLst>
          </p:cNvPr>
          <p:cNvPicPr>
            <a:picLocks noChangeAspect="1"/>
          </p:cNvPicPr>
          <p:nvPr/>
        </p:nvPicPr>
        <p:blipFill>
          <a:blip r:embed="rId3"/>
          <a:stretch>
            <a:fillRect/>
          </a:stretch>
        </p:blipFill>
        <p:spPr>
          <a:xfrm>
            <a:off x="2919662" y="1384301"/>
            <a:ext cx="4882147" cy="3661611"/>
          </a:xfrm>
          <a:prstGeom prst="rect">
            <a:avLst/>
          </a:prstGeom>
        </p:spPr>
      </p:pic>
    </p:spTree>
    <p:extLst>
      <p:ext uri="{BB962C8B-B14F-4D97-AF65-F5344CB8AC3E}">
        <p14:creationId xmlns:p14="http://schemas.microsoft.com/office/powerpoint/2010/main" val="1863247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7325-102A-084C-92F7-B1DD698BF2AC}"/>
              </a:ext>
            </a:extLst>
          </p:cNvPr>
          <p:cNvSpPr>
            <a:spLocks noGrp="1"/>
          </p:cNvSpPr>
          <p:nvPr>
            <p:ph type="title"/>
          </p:nvPr>
        </p:nvSpPr>
        <p:spPr>
          <a:xfrm>
            <a:off x="581192" y="702156"/>
            <a:ext cx="10123251" cy="669444"/>
          </a:xfrm>
        </p:spPr>
        <p:txBody>
          <a:bodyPr/>
          <a:lstStyle/>
          <a:p>
            <a:r>
              <a:rPr lang="en-US"/>
              <a:t>Embedding dimensions vs performance​</a:t>
            </a:r>
          </a:p>
        </p:txBody>
      </p:sp>
      <p:sp>
        <p:nvSpPr>
          <p:cNvPr id="4" name="Slide Number Placeholder 3">
            <a:extLst>
              <a:ext uri="{FF2B5EF4-FFF2-40B4-BE49-F238E27FC236}">
                <a16:creationId xmlns:a16="http://schemas.microsoft.com/office/drawing/2014/main" id="{C89DCB35-0BD4-F745-8560-28022C002905}"/>
              </a:ext>
            </a:extLst>
          </p:cNvPr>
          <p:cNvSpPr>
            <a:spLocks noGrp="1"/>
          </p:cNvSpPr>
          <p:nvPr>
            <p:ph type="sldNum" sz="quarter" idx="12"/>
          </p:nvPr>
        </p:nvSpPr>
        <p:spPr/>
        <p:txBody>
          <a:bodyPr/>
          <a:lstStyle/>
          <a:p>
            <a:fld id="{3A98EE3D-8CD1-4C3F-BD1C-C98C9596463C}" type="slidenum">
              <a:rPr lang="en-US" smtClean="0"/>
              <a:t>32</a:t>
            </a:fld>
            <a:endParaRPr lang="en-US"/>
          </a:p>
        </p:txBody>
      </p:sp>
      <p:sp>
        <p:nvSpPr>
          <p:cNvPr id="8" name="Content Placeholder 2">
            <a:extLst>
              <a:ext uri="{FF2B5EF4-FFF2-40B4-BE49-F238E27FC236}">
                <a16:creationId xmlns:a16="http://schemas.microsoft.com/office/drawing/2014/main" id="{0EB90CA0-751F-42F2-90EC-3400FB0CD85D}"/>
              </a:ext>
            </a:extLst>
          </p:cNvPr>
          <p:cNvSpPr txBox="1">
            <a:spLocks/>
          </p:cNvSpPr>
          <p:nvPr/>
        </p:nvSpPr>
        <p:spPr>
          <a:xfrm>
            <a:off x="512697" y="5226738"/>
            <a:ext cx="11252221" cy="947601"/>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Comparison between embedding dimensions and performace</a:t>
            </a:r>
            <a:r>
              <a:rPr lang="en-US" baseline="30000">
                <a:ea typeface="+mn-lt"/>
                <a:cs typeface="+mn-lt"/>
              </a:rPr>
              <a:t>1</a:t>
            </a:r>
          </a:p>
          <a:p>
            <a:pPr marL="342900" indent="-342900">
              <a:buFont typeface="Arial,Sans-Serif" panose="05020102010507070707" pitchFamily="18" charset="2"/>
              <a:buChar char="•"/>
            </a:pPr>
            <a:r>
              <a:rPr lang="en-US"/>
              <a:t>Higher dimensions are useful upto a certain point for the given task</a:t>
            </a:r>
          </a:p>
        </p:txBody>
      </p:sp>
      <p:pic>
        <p:nvPicPr>
          <p:cNvPr id="3" name="Picture 5" descr="Chart, bar chart&#10;&#10;Description automatically generated">
            <a:extLst>
              <a:ext uri="{FF2B5EF4-FFF2-40B4-BE49-F238E27FC236}">
                <a16:creationId xmlns:a16="http://schemas.microsoft.com/office/drawing/2014/main" id="{C8708AAE-9969-4BED-B897-E8382BC18C50}"/>
              </a:ext>
            </a:extLst>
          </p:cNvPr>
          <p:cNvPicPr>
            <a:picLocks noChangeAspect="1"/>
          </p:cNvPicPr>
          <p:nvPr/>
        </p:nvPicPr>
        <p:blipFill>
          <a:blip r:embed="rId3"/>
          <a:stretch>
            <a:fillRect/>
          </a:stretch>
        </p:blipFill>
        <p:spPr>
          <a:xfrm>
            <a:off x="3160296" y="1792037"/>
            <a:ext cx="4380830" cy="3273926"/>
          </a:xfrm>
          <a:prstGeom prst="rect">
            <a:avLst/>
          </a:prstGeom>
        </p:spPr>
      </p:pic>
    </p:spTree>
    <p:extLst>
      <p:ext uri="{BB962C8B-B14F-4D97-AF65-F5344CB8AC3E}">
        <p14:creationId xmlns:p14="http://schemas.microsoft.com/office/powerpoint/2010/main" val="2759857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D20D-6DC8-8D4D-BFCB-86AC316A44AE}"/>
              </a:ext>
            </a:extLst>
          </p:cNvPr>
          <p:cNvSpPr>
            <a:spLocks noGrp="1"/>
          </p:cNvSpPr>
          <p:nvPr>
            <p:ph type="title"/>
          </p:nvPr>
        </p:nvSpPr>
        <p:spPr>
          <a:xfrm>
            <a:off x="581192" y="702156"/>
            <a:ext cx="10421425" cy="609809"/>
          </a:xfrm>
        </p:spPr>
        <p:txBody>
          <a:bodyPr/>
          <a:lstStyle/>
          <a:p>
            <a:r>
              <a:rPr lang="en-US"/>
              <a:t>Number of layers vs performance​</a:t>
            </a:r>
          </a:p>
        </p:txBody>
      </p:sp>
      <p:sp>
        <p:nvSpPr>
          <p:cNvPr id="4" name="Slide Number Placeholder 3">
            <a:extLst>
              <a:ext uri="{FF2B5EF4-FFF2-40B4-BE49-F238E27FC236}">
                <a16:creationId xmlns:a16="http://schemas.microsoft.com/office/drawing/2014/main" id="{861E7C6A-6356-DF4A-B305-9BE571074671}"/>
              </a:ext>
            </a:extLst>
          </p:cNvPr>
          <p:cNvSpPr>
            <a:spLocks noGrp="1"/>
          </p:cNvSpPr>
          <p:nvPr>
            <p:ph type="sldNum" sz="quarter" idx="12"/>
          </p:nvPr>
        </p:nvSpPr>
        <p:spPr/>
        <p:txBody>
          <a:bodyPr/>
          <a:lstStyle/>
          <a:p>
            <a:fld id="{3A98EE3D-8CD1-4C3F-BD1C-C98C9596463C}" type="slidenum">
              <a:rPr lang="en-US" smtClean="0"/>
              <a:t>33</a:t>
            </a:fld>
            <a:endParaRPr lang="en-US"/>
          </a:p>
        </p:txBody>
      </p:sp>
      <p:sp>
        <p:nvSpPr>
          <p:cNvPr id="5" name="Footer Placeholder 9">
            <a:extLst>
              <a:ext uri="{FF2B5EF4-FFF2-40B4-BE49-F238E27FC236}">
                <a16:creationId xmlns:a16="http://schemas.microsoft.com/office/drawing/2014/main" id="{DA9E9F68-B4D5-4798-BE50-519BBB04287E}"/>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9" name="Content Placeholder 2">
            <a:extLst>
              <a:ext uri="{FF2B5EF4-FFF2-40B4-BE49-F238E27FC236}">
                <a16:creationId xmlns:a16="http://schemas.microsoft.com/office/drawing/2014/main" id="{B5D7496F-1BE2-4AA1-A338-9B02F4150598}"/>
              </a:ext>
            </a:extLst>
          </p:cNvPr>
          <p:cNvSpPr txBox="1">
            <a:spLocks/>
          </p:cNvSpPr>
          <p:nvPr/>
        </p:nvSpPr>
        <p:spPr>
          <a:xfrm>
            <a:off x="582605" y="4849233"/>
            <a:ext cx="11252221" cy="947601"/>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Comparison between number of layers and performace</a:t>
            </a:r>
            <a:r>
              <a:rPr lang="en-US" baseline="30000">
                <a:ea typeface="+mn-lt"/>
                <a:cs typeface="+mn-lt"/>
              </a:rPr>
              <a:t>1</a:t>
            </a:r>
          </a:p>
          <a:p>
            <a:pPr marL="342900" indent="-342900">
              <a:buFont typeface="Arial,Sans-Serif" panose="05020102010507070707" pitchFamily="18" charset="2"/>
              <a:buChar char="•"/>
            </a:pPr>
            <a:r>
              <a:rPr lang="en-US"/>
              <a:t>Higher number of layers do provide better performance </a:t>
            </a:r>
          </a:p>
        </p:txBody>
      </p:sp>
      <p:pic>
        <p:nvPicPr>
          <p:cNvPr id="3" name="Picture 5" descr="Chart, bar chart&#10;&#10;Description automatically generated">
            <a:extLst>
              <a:ext uri="{FF2B5EF4-FFF2-40B4-BE49-F238E27FC236}">
                <a16:creationId xmlns:a16="http://schemas.microsoft.com/office/drawing/2014/main" id="{18F6CAD6-E6AC-4331-AF72-F2A1AE726641}"/>
              </a:ext>
            </a:extLst>
          </p:cNvPr>
          <p:cNvPicPr>
            <a:picLocks noChangeAspect="1"/>
          </p:cNvPicPr>
          <p:nvPr/>
        </p:nvPicPr>
        <p:blipFill>
          <a:blip r:embed="rId3"/>
          <a:stretch>
            <a:fillRect/>
          </a:stretch>
        </p:blipFill>
        <p:spPr>
          <a:xfrm>
            <a:off x="3301042" y="1580791"/>
            <a:ext cx="4166558" cy="3150079"/>
          </a:xfrm>
          <a:prstGeom prst="rect">
            <a:avLst/>
          </a:prstGeom>
        </p:spPr>
      </p:pic>
    </p:spTree>
    <p:extLst>
      <p:ext uri="{BB962C8B-B14F-4D97-AF65-F5344CB8AC3E}">
        <p14:creationId xmlns:p14="http://schemas.microsoft.com/office/powerpoint/2010/main" val="1300929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BD0C-EEE0-F34A-9C8C-88BFB462F13A}"/>
              </a:ext>
            </a:extLst>
          </p:cNvPr>
          <p:cNvSpPr>
            <a:spLocks noGrp="1"/>
          </p:cNvSpPr>
          <p:nvPr>
            <p:ph type="title"/>
          </p:nvPr>
        </p:nvSpPr>
        <p:spPr>
          <a:xfrm>
            <a:off x="581192" y="702156"/>
            <a:ext cx="10938260" cy="659505"/>
          </a:xfrm>
        </p:spPr>
        <p:txBody>
          <a:bodyPr/>
          <a:lstStyle/>
          <a:p>
            <a:r>
              <a:rPr lang="en-US"/>
              <a:t>Type of aggregation vs performance​</a:t>
            </a:r>
          </a:p>
        </p:txBody>
      </p:sp>
      <p:sp>
        <p:nvSpPr>
          <p:cNvPr id="4" name="Slide Number Placeholder 3">
            <a:extLst>
              <a:ext uri="{FF2B5EF4-FFF2-40B4-BE49-F238E27FC236}">
                <a16:creationId xmlns:a16="http://schemas.microsoft.com/office/drawing/2014/main" id="{A061C778-7F51-5343-A5B3-5D09ACB38B7C}"/>
              </a:ext>
            </a:extLst>
          </p:cNvPr>
          <p:cNvSpPr>
            <a:spLocks noGrp="1"/>
          </p:cNvSpPr>
          <p:nvPr>
            <p:ph type="sldNum" sz="quarter" idx="12"/>
          </p:nvPr>
        </p:nvSpPr>
        <p:spPr/>
        <p:txBody>
          <a:bodyPr/>
          <a:lstStyle/>
          <a:p>
            <a:fld id="{3A98EE3D-8CD1-4C3F-BD1C-C98C9596463C}" type="slidenum">
              <a:rPr lang="en-US" smtClean="0"/>
              <a:t>34</a:t>
            </a:fld>
            <a:endParaRPr lang="en-US"/>
          </a:p>
        </p:txBody>
      </p:sp>
      <p:sp>
        <p:nvSpPr>
          <p:cNvPr id="5" name="Footer Placeholder 9">
            <a:extLst>
              <a:ext uri="{FF2B5EF4-FFF2-40B4-BE49-F238E27FC236}">
                <a16:creationId xmlns:a16="http://schemas.microsoft.com/office/drawing/2014/main" id="{3AE85A3C-1DE8-4D9B-879D-C01A5E17B097}"/>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6" name="Content Placeholder 2">
            <a:extLst>
              <a:ext uri="{FF2B5EF4-FFF2-40B4-BE49-F238E27FC236}">
                <a16:creationId xmlns:a16="http://schemas.microsoft.com/office/drawing/2014/main" id="{8D7D1371-5C41-4049-BB70-72DDDC1A5651}"/>
              </a:ext>
            </a:extLst>
          </p:cNvPr>
          <p:cNvSpPr txBox="1">
            <a:spLocks/>
          </p:cNvSpPr>
          <p:nvPr/>
        </p:nvSpPr>
        <p:spPr>
          <a:xfrm>
            <a:off x="470752" y="5100903"/>
            <a:ext cx="11252221" cy="947601"/>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Comparison between different aggregation function  and performace</a:t>
            </a:r>
            <a:r>
              <a:rPr lang="en-US" baseline="30000">
                <a:ea typeface="+mn-lt"/>
                <a:cs typeface="+mn-lt"/>
              </a:rPr>
              <a:t>1</a:t>
            </a:r>
          </a:p>
          <a:p>
            <a:pPr marL="342900" indent="-342900">
              <a:buFont typeface="Arial,Sans-Serif" panose="05020102010507070707" pitchFamily="18" charset="2"/>
              <a:buChar char="•"/>
            </a:pPr>
            <a:r>
              <a:rPr lang="en-US"/>
              <a:t>Add Aggregation function is the best here</a:t>
            </a:r>
          </a:p>
        </p:txBody>
      </p:sp>
      <p:pic>
        <p:nvPicPr>
          <p:cNvPr id="3" name="Picture 6" descr="Chart, bar chart&#10;&#10;Description automatically generated">
            <a:extLst>
              <a:ext uri="{FF2B5EF4-FFF2-40B4-BE49-F238E27FC236}">
                <a16:creationId xmlns:a16="http://schemas.microsoft.com/office/drawing/2014/main" id="{16805BBA-2318-40FC-8AAD-42611137BFBF}"/>
              </a:ext>
            </a:extLst>
          </p:cNvPr>
          <p:cNvPicPr>
            <a:picLocks noChangeAspect="1"/>
          </p:cNvPicPr>
          <p:nvPr/>
        </p:nvPicPr>
        <p:blipFill>
          <a:blip r:embed="rId3"/>
          <a:stretch>
            <a:fillRect/>
          </a:stretch>
        </p:blipFill>
        <p:spPr>
          <a:xfrm>
            <a:off x="3267243" y="1591511"/>
            <a:ext cx="4380830" cy="3273926"/>
          </a:xfrm>
          <a:prstGeom prst="rect">
            <a:avLst/>
          </a:prstGeom>
        </p:spPr>
      </p:pic>
    </p:spTree>
    <p:extLst>
      <p:ext uri="{BB962C8B-B14F-4D97-AF65-F5344CB8AC3E}">
        <p14:creationId xmlns:p14="http://schemas.microsoft.com/office/powerpoint/2010/main" val="427544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7460-58A3-FE45-8A9C-46DE3A977E94}"/>
              </a:ext>
            </a:extLst>
          </p:cNvPr>
          <p:cNvSpPr>
            <a:spLocks noGrp="1"/>
          </p:cNvSpPr>
          <p:nvPr>
            <p:ph type="title"/>
          </p:nvPr>
        </p:nvSpPr>
        <p:spPr/>
        <p:txBody>
          <a:bodyPr/>
          <a:lstStyle/>
          <a:p>
            <a:r>
              <a:rPr lang="en-US"/>
              <a:t>Effect of different components on GNN Summary​</a:t>
            </a:r>
          </a:p>
        </p:txBody>
      </p:sp>
      <p:sp>
        <p:nvSpPr>
          <p:cNvPr id="4" name="Slide Number Placeholder 3">
            <a:extLst>
              <a:ext uri="{FF2B5EF4-FFF2-40B4-BE49-F238E27FC236}">
                <a16:creationId xmlns:a16="http://schemas.microsoft.com/office/drawing/2014/main" id="{758FE5FD-3AD5-B247-8BB4-C25B668F3FBA}"/>
              </a:ext>
            </a:extLst>
          </p:cNvPr>
          <p:cNvSpPr>
            <a:spLocks noGrp="1"/>
          </p:cNvSpPr>
          <p:nvPr>
            <p:ph type="sldNum" sz="quarter" idx="12"/>
          </p:nvPr>
        </p:nvSpPr>
        <p:spPr/>
        <p:txBody>
          <a:bodyPr/>
          <a:lstStyle/>
          <a:p>
            <a:fld id="{3A98EE3D-8CD1-4C3F-BD1C-C98C9596463C}" type="slidenum">
              <a:rPr lang="en-US" smtClean="0"/>
              <a:t>35</a:t>
            </a:fld>
            <a:endParaRPr lang="en-US"/>
          </a:p>
        </p:txBody>
      </p:sp>
      <p:sp>
        <p:nvSpPr>
          <p:cNvPr id="6" name="Content Placeholder 2">
            <a:extLst>
              <a:ext uri="{FF2B5EF4-FFF2-40B4-BE49-F238E27FC236}">
                <a16:creationId xmlns:a16="http://schemas.microsoft.com/office/drawing/2014/main" id="{B0B7E30F-CBA0-4C0E-AF73-35F6865B1181}"/>
              </a:ext>
            </a:extLst>
          </p:cNvPr>
          <p:cNvSpPr txBox="1">
            <a:spLocks/>
          </p:cNvSpPr>
          <p:nvPr/>
        </p:nvSpPr>
        <p:spPr>
          <a:xfrm>
            <a:off x="666495" y="2038921"/>
            <a:ext cx="11252221" cy="3268555"/>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Higher parameters do no guarantee better performance</a:t>
            </a:r>
            <a:endParaRPr lang="en-US"/>
          </a:p>
          <a:p>
            <a:pPr marL="342900" indent="-342900">
              <a:buFont typeface="Arial,Sans-Serif" panose="05020102010507070707" pitchFamily="18" charset="2"/>
              <a:buChar char="•"/>
            </a:pPr>
            <a:r>
              <a:rPr lang="en-US"/>
              <a:t>Feature embedding size helps to a certain extent</a:t>
            </a:r>
          </a:p>
          <a:p>
            <a:pPr marL="342900" indent="-342900">
              <a:buFont typeface="Arial,Sans-Serif" panose="05020102010507070707" pitchFamily="18" charset="2"/>
              <a:buChar char="•"/>
            </a:pPr>
            <a:r>
              <a:rPr lang="en-US"/>
              <a:t>Aggregation function effect is task dependent</a:t>
            </a:r>
          </a:p>
          <a:p>
            <a:pPr marL="342900" indent="-342900">
              <a:buFont typeface="Arial,Sans-Serif" panose="05020102010507070707" pitchFamily="18" charset="2"/>
              <a:buChar char="•"/>
            </a:pPr>
            <a:r>
              <a:rPr lang="en-US"/>
              <a:t>Overall, majority of the design choices still very problem specific – no clear winners yet</a:t>
            </a:r>
          </a:p>
        </p:txBody>
      </p:sp>
    </p:spTree>
    <p:extLst>
      <p:ext uri="{BB962C8B-B14F-4D97-AF65-F5344CB8AC3E}">
        <p14:creationId xmlns:p14="http://schemas.microsoft.com/office/powerpoint/2010/main" val="3986862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3CAF7-9BB1-4BC1-91FD-5E9ECF41233A}"/>
              </a:ext>
            </a:extLst>
          </p:cNvPr>
          <p:cNvSpPr>
            <a:spLocks noGrp="1"/>
          </p:cNvSpPr>
          <p:nvPr>
            <p:ph type="sldNum" idx="12"/>
          </p:nvPr>
        </p:nvSpPr>
        <p:spPr/>
        <p:txBody>
          <a:bodyPr/>
          <a:lstStyle/>
          <a:p>
            <a:fld id="{00000000-1234-1234-1234-123412341234}" type="slidenum">
              <a:rPr lang="en" smtClean="0"/>
              <a:pPr/>
              <a:t>36</a:t>
            </a:fld>
            <a:endParaRPr lang="en-US"/>
          </a:p>
        </p:txBody>
      </p:sp>
      <p:sp>
        <p:nvSpPr>
          <p:cNvPr id="5" name="Title 1">
            <a:extLst>
              <a:ext uri="{FF2B5EF4-FFF2-40B4-BE49-F238E27FC236}">
                <a16:creationId xmlns:a16="http://schemas.microsoft.com/office/drawing/2014/main" id="{0D9B2252-25FF-4CED-93B5-25853F2E1B1B}"/>
              </a:ext>
            </a:extLst>
          </p:cNvPr>
          <p:cNvSpPr txBox="1">
            <a:spLocks/>
          </p:cNvSpPr>
          <p:nvPr/>
        </p:nvSpPr>
        <p:spPr>
          <a:xfrm>
            <a:off x="3333609" y="3226115"/>
            <a:ext cx="5383559" cy="988332"/>
          </a:xfrm>
          <a:prstGeom prst="rect">
            <a:avLst/>
          </a:prstGeom>
        </p:spPr>
        <p:txBody>
          <a:bodyPr spcFirstLastPara="1" vert="horz" wrap="square" lIns="91425" tIns="91425" rIns="91425" bIns="91425" rtlCol="0" anchor="t" anchorCtr="0">
            <a:noAutofit/>
          </a:bodyPr>
          <a:lstStyle>
            <a:lvl1pPr lvl="0" algn="l" defTabSz="457200" rtl="0" eaLnBrk="1" latinLnBrk="0" hangingPunct="1">
              <a:lnSpc>
                <a:spcPct val="100000"/>
              </a:lnSpc>
              <a:spcBef>
                <a:spcPts val="0"/>
              </a:spcBef>
              <a:spcAft>
                <a:spcPts val="0"/>
              </a:spcAft>
              <a:buSzPts val="2800"/>
              <a:buNone/>
              <a:defRPr sz="2800" b="0" kern="1200" cap="all">
                <a:solidFill>
                  <a:schemeClr val="tx1">
                    <a:lumMod val="75000"/>
                    <a:lumOff val="25000"/>
                  </a:schemeClr>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r>
              <a:rPr lang="en-US" sz="4400" cap="none">
                <a:solidFill>
                  <a:srgbClr val="FF0000"/>
                </a:solidFill>
              </a:rPr>
              <a:t>Training of GNNs</a:t>
            </a:r>
            <a:endParaRPr lang="en-US"/>
          </a:p>
        </p:txBody>
      </p:sp>
    </p:spTree>
    <p:extLst>
      <p:ext uri="{BB962C8B-B14F-4D97-AF65-F5344CB8AC3E}">
        <p14:creationId xmlns:p14="http://schemas.microsoft.com/office/powerpoint/2010/main" val="3890734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rPr>
              <a:t>GNNs training</a:t>
            </a:r>
            <a:endParaRPr lang="en-US">
              <a:solidFill>
                <a:srgbClr val="FF0000"/>
              </a:solidFill>
            </a:endParaRPr>
          </a:p>
        </p:txBody>
      </p:sp>
      <p:pic>
        <p:nvPicPr>
          <p:cNvPr id="117" name="Google Shape;117;p20"/>
          <p:cNvPicPr preferRelativeResize="0"/>
          <p:nvPr/>
        </p:nvPicPr>
        <p:blipFill rotWithShape="1">
          <a:blip r:embed="rId3">
            <a:alphaModFix/>
          </a:blip>
          <a:srcRect l="2315"/>
          <a:stretch/>
        </p:blipFill>
        <p:spPr>
          <a:xfrm>
            <a:off x="137633" y="2050433"/>
            <a:ext cx="11581168" cy="2714800"/>
          </a:xfrm>
          <a:prstGeom prst="rect">
            <a:avLst/>
          </a:prstGeom>
          <a:noFill/>
          <a:ln>
            <a:noFill/>
          </a:ln>
        </p:spPr>
      </p:pic>
      <p:sp>
        <p:nvSpPr>
          <p:cNvPr id="119" name="Google Shape;119;p20"/>
          <p:cNvSpPr/>
          <p:nvPr/>
        </p:nvSpPr>
        <p:spPr>
          <a:xfrm>
            <a:off x="234200" y="2265700"/>
            <a:ext cx="7270800" cy="2580400"/>
          </a:xfrm>
          <a:prstGeom prst="rect">
            <a:avLst/>
          </a:prstGeom>
          <a:no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20" name="Google Shape;120;p20"/>
          <p:cNvSpPr/>
          <p:nvPr/>
        </p:nvSpPr>
        <p:spPr>
          <a:xfrm>
            <a:off x="2596667" y="2724433"/>
            <a:ext cx="2293600" cy="2040800"/>
          </a:xfrm>
          <a:prstGeom prst="roundRect">
            <a:avLst>
              <a:gd name="adj" fmla="val 16667"/>
            </a:avLst>
          </a:prstGeom>
          <a:noFill/>
          <a:ln w="19050"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 name="Google Shape;121;p20"/>
          <p:cNvSpPr/>
          <p:nvPr/>
        </p:nvSpPr>
        <p:spPr>
          <a:xfrm>
            <a:off x="8158767" y="2826033"/>
            <a:ext cx="1307600" cy="1805600"/>
          </a:xfrm>
          <a:prstGeom prst="roundRect">
            <a:avLst>
              <a:gd name="adj" fmla="val 16667"/>
            </a:avLst>
          </a:prstGeom>
          <a:noFill/>
          <a:ln w="19050"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22" name="Google Shape;122;p20"/>
          <p:cNvPicPr preferRelativeResize="0"/>
          <p:nvPr/>
        </p:nvPicPr>
        <p:blipFill rotWithShape="1">
          <a:blip r:embed="rId4">
            <a:alphaModFix/>
          </a:blip>
          <a:srcRect b="22311"/>
          <a:stretch/>
        </p:blipFill>
        <p:spPr>
          <a:xfrm>
            <a:off x="10120133" y="3351998"/>
            <a:ext cx="504200" cy="519233"/>
          </a:xfrm>
          <a:prstGeom prst="rect">
            <a:avLst/>
          </a:prstGeom>
          <a:noFill/>
          <a:ln>
            <a:noFill/>
          </a:ln>
        </p:spPr>
      </p:pic>
      <p:sp>
        <p:nvSpPr>
          <p:cNvPr id="123" name="Google Shape;123;p20"/>
          <p:cNvSpPr/>
          <p:nvPr/>
        </p:nvSpPr>
        <p:spPr>
          <a:xfrm>
            <a:off x="8348867" y="3656800"/>
            <a:ext cx="882400" cy="593200"/>
          </a:xfrm>
          <a:prstGeom prst="rect">
            <a:avLst/>
          </a:prstGeom>
          <a:noFill/>
          <a:ln>
            <a:noFill/>
          </a:ln>
        </p:spPr>
        <p:txBody>
          <a:bodyPr spcFirstLastPara="1" wrap="square" lIns="121900" tIns="121900" rIns="121900" bIns="121900" anchor="ctr" anchorCtr="0">
            <a:noAutofit/>
          </a:bodyPr>
          <a:lstStyle/>
          <a:p>
            <a:endParaRPr sz="2400"/>
          </a:p>
        </p:txBody>
      </p:sp>
      <p:cxnSp>
        <p:nvCxnSpPr>
          <p:cNvPr id="124" name="Google Shape;124;p20"/>
          <p:cNvCxnSpPr/>
          <p:nvPr/>
        </p:nvCxnSpPr>
        <p:spPr>
          <a:xfrm>
            <a:off x="1364733" y="6284600"/>
            <a:ext cx="1055200" cy="0"/>
          </a:xfrm>
          <a:prstGeom prst="straightConnector1">
            <a:avLst/>
          </a:prstGeom>
          <a:noFill/>
          <a:ln w="19050" cap="flat" cmpd="sng">
            <a:solidFill>
              <a:srgbClr val="00FF00"/>
            </a:solidFill>
            <a:prstDash val="solid"/>
            <a:round/>
            <a:headEnd type="none" w="med" len="med"/>
            <a:tailEnd type="none" w="med" len="med"/>
          </a:ln>
        </p:spPr>
      </p:cxnSp>
      <p:sp>
        <p:nvSpPr>
          <p:cNvPr id="125" name="Google Shape;125;p20"/>
          <p:cNvSpPr txBox="1"/>
          <p:nvPr/>
        </p:nvSpPr>
        <p:spPr>
          <a:xfrm>
            <a:off x="2550733" y="6048600"/>
            <a:ext cx="2384000" cy="471948"/>
          </a:xfrm>
          <a:prstGeom prst="rect">
            <a:avLst/>
          </a:prstGeom>
          <a:solidFill>
            <a:schemeClr val="lt1"/>
          </a:solidFill>
          <a:ln>
            <a:noFill/>
          </a:ln>
        </p:spPr>
        <p:txBody>
          <a:bodyPr spcFirstLastPara="1" wrap="square" lIns="121900" tIns="121900" rIns="121900" bIns="121900" anchor="t" anchorCtr="0">
            <a:spAutoFit/>
          </a:bodyPr>
          <a:lstStyle/>
          <a:p>
            <a:r>
              <a:rPr lang="en" sz="1467">
                <a:solidFill>
                  <a:schemeClr val="dk2"/>
                </a:solidFill>
                <a:highlight>
                  <a:schemeClr val="lt1"/>
                </a:highlight>
              </a:rPr>
              <a:t>Trainable components</a:t>
            </a:r>
            <a:endParaRPr sz="1467">
              <a:solidFill>
                <a:schemeClr val="dk2"/>
              </a:solidFill>
              <a:highlight>
                <a:schemeClr val="lt1"/>
              </a:highlight>
            </a:endParaRPr>
          </a:p>
        </p:txBody>
      </p:sp>
      <p:sp>
        <p:nvSpPr>
          <p:cNvPr id="2" name="Slide Number Placeholder 1">
            <a:extLst>
              <a:ext uri="{FF2B5EF4-FFF2-40B4-BE49-F238E27FC236}">
                <a16:creationId xmlns:a16="http://schemas.microsoft.com/office/drawing/2014/main" id="{C77E482A-69EF-474B-AA15-71D7312B0431}"/>
              </a:ext>
            </a:extLst>
          </p:cNvPr>
          <p:cNvSpPr>
            <a:spLocks noGrp="1"/>
          </p:cNvSpPr>
          <p:nvPr>
            <p:ph type="sldNum" idx="12"/>
          </p:nvPr>
        </p:nvSpPr>
        <p:spPr/>
        <p:txBody>
          <a:bodyPr/>
          <a:lstStyle/>
          <a:p>
            <a:fld id="{00000000-1234-1234-1234-123412341234}" type="slidenum">
              <a:rPr lang="en" smtClean="0"/>
              <a:pPr/>
              <a:t>37</a:t>
            </a:fld>
            <a:endParaRPr lang="en-US"/>
          </a:p>
        </p:txBody>
      </p:sp>
      <p:sp>
        <p:nvSpPr>
          <p:cNvPr id="3" name="Google Shape;132;p21">
            <a:extLst>
              <a:ext uri="{FF2B5EF4-FFF2-40B4-BE49-F238E27FC236}">
                <a16:creationId xmlns:a16="http://schemas.microsoft.com/office/drawing/2014/main" id="{23903944-EDD7-4EB6-ABA1-464B26D97D50}"/>
              </a:ext>
            </a:extLst>
          </p:cNvPr>
          <p:cNvSpPr txBox="1"/>
          <p:nvPr/>
        </p:nvSpPr>
        <p:spPr>
          <a:xfrm>
            <a:off x="7961126" y="2289416"/>
            <a:ext cx="1587100" cy="457442"/>
          </a:xfrm>
          <a:prstGeom prst="rect">
            <a:avLst/>
          </a:prstGeom>
          <a:solidFill>
            <a:schemeClr val="lt1"/>
          </a:solidFill>
          <a:ln>
            <a:noFill/>
          </a:ln>
        </p:spPr>
        <p:txBody>
          <a:bodyPr spcFirstLastPara="1" wrap="square" lIns="121900" tIns="121900" rIns="121900" bIns="121900" anchor="t" anchorCtr="0">
            <a:spAutoFit/>
          </a:bodyPr>
          <a:lstStyle/>
          <a:p>
            <a:r>
              <a:rPr lang="en" sz="1300" b="1">
                <a:highlight>
                  <a:srgbClr val="FFFFFF"/>
                </a:highlight>
              </a:rPr>
              <a:t>Prediction layer</a:t>
            </a:r>
            <a:endParaRPr lang="en-US" sz="1300" b="1">
              <a:highlight>
                <a:srgbClr val="FFFFFF"/>
              </a:highlight>
            </a:endParaRPr>
          </a:p>
        </p:txBody>
      </p:sp>
    </p:spTree>
    <p:extLst>
      <p:ext uri="{BB962C8B-B14F-4D97-AF65-F5344CB8AC3E}">
        <p14:creationId xmlns:p14="http://schemas.microsoft.com/office/powerpoint/2010/main" val="1647978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8" name="Google Shape;138;p21"/>
          <p:cNvSpPr txBox="1"/>
          <p:nvPr/>
        </p:nvSpPr>
        <p:spPr>
          <a:xfrm>
            <a:off x="9709933" y="6144894"/>
            <a:ext cx="1377600" cy="461624"/>
          </a:xfrm>
          <a:prstGeom prst="rect">
            <a:avLst/>
          </a:prstGeom>
          <a:solidFill>
            <a:schemeClr val="lt1"/>
          </a:solidFill>
          <a:ln>
            <a:noFill/>
          </a:ln>
        </p:spPr>
        <p:txBody>
          <a:bodyPr spcFirstLastPara="1" wrap="square" lIns="121900" tIns="121900" rIns="121900" bIns="121900" anchor="t" anchorCtr="0">
            <a:spAutoFit/>
          </a:bodyPr>
          <a:lstStyle/>
          <a:p>
            <a:r>
              <a:rPr lang="en" sz="1400">
                <a:highlight>
                  <a:srgbClr val="FFFFFF"/>
                </a:highlight>
              </a:rPr>
              <a:t>Ground truth</a:t>
            </a:r>
            <a:endParaRPr sz="1400">
              <a:highlight>
                <a:srgbClr val="FFFFFF"/>
              </a:highlight>
            </a:endParaRPr>
          </a:p>
        </p:txBody>
      </p:sp>
      <p:sp>
        <p:nvSpPr>
          <p:cNvPr id="130" name="Google Shape;130;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ea typeface="+mj-lt"/>
                <a:cs typeface="+mj-lt"/>
              </a:rPr>
              <a:t>GNNs training</a:t>
            </a:r>
            <a:endParaRPr lang="en" cap="none">
              <a:ea typeface="+mj-lt"/>
              <a:cs typeface="+mj-lt"/>
            </a:endParaRPr>
          </a:p>
          <a:p>
            <a:endParaRPr lang="en"/>
          </a:p>
        </p:txBody>
      </p:sp>
      <p:pic>
        <p:nvPicPr>
          <p:cNvPr id="131" name="Google Shape;131;p21"/>
          <p:cNvPicPr preferRelativeResize="0"/>
          <p:nvPr/>
        </p:nvPicPr>
        <p:blipFill rotWithShape="1">
          <a:blip r:embed="rId3">
            <a:alphaModFix/>
          </a:blip>
          <a:srcRect l="2315"/>
          <a:stretch/>
        </p:blipFill>
        <p:spPr>
          <a:xfrm>
            <a:off x="137633" y="1915962"/>
            <a:ext cx="11581168" cy="2714800"/>
          </a:xfrm>
          <a:prstGeom prst="rect">
            <a:avLst/>
          </a:prstGeom>
          <a:noFill/>
          <a:ln>
            <a:noFill/>
          </a:ln>
        </p:spPr>
      </p:pic>
      <p:sp>
        <p:nvSpPr>
          <p:cNvPr id="132" name="Google Shape;132;p21"/>
          <p:cNvSpPr txBox="1"/>
          <p:nvPr/>
        </p:nvSpPr>
        <p:spPr>
          <a:xfrm>
            <a:off x="7849067" y="2188562"/>
            <a:ext cx="1777600" cy="446236"/>
          </a:xfrm>
          <a:prstGeom prst="rect">
            <a:avLst/>
          </a:prstGeom>
          <a:solidFill>
            <a:schemeClr val="lt1"/>
          </a:solidFill>
          <a:ln>
            <a:noFill/>
          </a:ln>
        </p:spPr>
        <p:txBody>
          <a:bodyPr spcFirstLastPara="1" wrap="square" lIns="121900" tIns="121900" rIns="121900" bIns="121900" anchor="t" anchorCtr="0">
            <a:spAutoFit/>
          </a:bodyPr>
          <a:lstStyle/>
          <a:p>
            <a:r>
              <a:rPr lang="en" sz="1300" b="1">
                <a:highlight>
                  <a:srgbClr val="FFFFFF"/>
                </a:highlight>
              </a:rPr>
              <a:t>Prediction layer</a:t>
            </a:r>
            <a:endParaRPr lang="en-US" sz="1300" b="1">
              <a:highlight>
                <a:srgbClr val="FFFFFF"/>
              </a:highlight>
            </a:endParaRPr>
          </a:p>
        </p:txBody>
      </p:sp>
      <p:sp>
        <p:nvSpPr>
          <p:cNvPr id="133" name="Google Shape;133;p21"/>
          <p:cNvSpPr/>
          <p:nvPr/>
        </p:nvSpPr>
        <p:spPr>
          <a:xfrm>
            <a:off x="234200" y="2131229"/>
            <a:ext cx="7270800" cy="2580400"/>
          </a:xfrm>
          <a:prstGeom prst="rect">
            <a:avLst/>
          </a:prstGeom>
          <a:no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134" name="Google Shape;134;p21"/>
          <p:cNvPicPr preferRelativeResize="0"/>
          <p:nvPr/>
        </p:nvPicPr>
        <p:blipFill rotWithShape="1">
          <a:blip r:embed="rId4">
            <a:alphaModFix/>
          </a:blip>
          <a:srcRect t="18470" b="22595"/>
          <a:stretch/>
        </p:blipFill>
        <p:spPr>
          <a:xfrm>
            <a:off x="10120133" y="5873896"/>
            <a:ext cx="504200" cy="414467"/>
          </a:xfrm>
          <a:prstGeom prst="rect">
            <a:avLst/>
          </a:prstGeom>
          <a:noFill/>
          <a:ln>
            <a:noFill/>
          </a:ln>
        </p:spPr>
      </p:pic>
      <p:sp>
        <p:nvSpPr>
          <p:cNvPr id="135" name="Google Shape;135;p21"/>
          <p:cNvSpPr/>
          <p:nvPr/>
        </p:nvSpPr>
        <p:spPr>
          <a:xfrm>
            <a:off x="2596667" y="2589962"/>
            <a:ext cx="2293600" cy="2040800"/>
          </a:xfrm>
          <a:prstGeom prst="roundRect">
            <a:avLst>
              <a:gd name="adj" fmla="val 16667"/>
            </a:avLst>
          </a:prstGeom>
          <a:noFill/>
          <a:ln w="19050"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 name="Google Shape;136;p21"/>
          <p:cNvSpPr/>
          <p:nvPr/>
        </p:nvSpPr>
        <p:spPr>
          <a:xfrm>
            <a:off x="8158767" y="2691562"/>
            <a:ext cx="1307600" cy="1805600"/>
          </a:xfrm>
          <a:prstGeom prst="roundRect">
            <a:avLst>
              <a:gd name="adj" fmla="val 16667"/>
            </a:avLst>
          </a:prstGeom>
          <a:noFill/>
          <a:ln w="19050"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37" name="Google Shape;137;p21"/>
          <p:cNvPicPr preferRelativeResize="0"/>
          <p:nvPr/>
        </p:nvPicPr>
        <p:blipFill rotWithShape="1">
          <a:blip r:embed="rId5">
            <a:alphaModFix/>
          </a:blip>
          <a:srcRect b="22311"/>
          <a:stretch/>
        </p:blipFill>
        <p:spPr>
          <a:xfrm>
            <a:off x="10120133" y="3217527"/>
            <a:ext cx="504200" cy="519233"/>
          </a:xfrm>
          <a:prstGeom prst="rect">
            <a:avLst/>
          </a:prstGeom>
          <a:noFill/>
          <a:ln>
            <a:noFill/>
          </a:ln>
        </p:spPr>
      </p:pic>
      <p:sp>
        <p:nvSpPr>
          <p:cNvPr id="139" name="Google Shape;139;p21"/>
          <p:cNvSpPr txBox="1"/>
          <p:nvPr/>
        </p:nvSpPr>
        <p:spPr>
          <a:xfrm>
            <a:off x="10022433" y="4550113"/>
            <a:ext cx="699600" cy="471948"/>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121900" tIns="121900" rIns="121900" bIns="121900" anchor="t" anchorCtr="0">
            <a:spAutoFit/>
          </a:bodyPr>
          <a:lstStyle/>
          <a:p>
            <a:r>
              <a:rPr lang="en" sz="1467">
                <a:highlight>
                  <a:schemeClr val="lt1"/>
                </a:highlight>
              </a:rPr>
              <a:t>Loss</a:t>
            </a:r>
            <a:endParaRPr sz="1467">
              <a:highlight>
                <a:schemeClr val="lt1"/>
              </a:highlight>
            </a:endParaRPr>
          </a:p>
        </p:txBody>
      </p:sp>
      <p:sp>
        <p:nvSpPr>
          <p:cNvPr id="140" name="Google Shape;140;p21"/>
          <p:cNvSpPr txBox="1"/>
          <p:nvPr/>
        </p:nvSpPr>
        <p:spPr>
          <a:xfrm>
            <a:off x="10961633" y="4377597"/>
            <a:ext cx="1171600" cy="697715"/>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1400">
                <a:highlight>
                  <a:srgbClr val="FFFFFF"/>
                </a:highlight>
              </a:rPr>
              <a:t>Evaluation Metrics</a:t>
            </a:r>
            <a:endParaRPr sz="1400">
              <a:highlight>
                <a:srgbClr val="FFFFFF"/>
              </a:highlight>
            </a:endParaRPr>
          </a:p>
        </p:txBody>
      </p:sp>
      <p:cxnSp>
        <p:nvCxnSpPr>
          <p:cNvPr id="141" name="Google Shape;141;p21"/>
          <p:cNvCxnSpPr>
            <a:cxnSpLocks/>
          </p:cNvCxnSpPr>
          <p:nvPr/>
        </p:nvCxnSpPr>
        <p:spPr>
          <a:xfrm>
            <a:off x="10624333" y="3477144"/>
            <a:ext cx="923100" cy="900453"/>
          </a:xfrm>
          <a:prstGeom prst="straightConnector1">
            <a:avLst/>
          </a:prstGeom>
          <a:noFill/>
          <a:ln w="9525" cap="flat" cmpd="sng">
            <a:solidFill>
              <a:schemeClr val="dk2"/>
            </a:solidFill>
            <a:prstDash val="solid"/>
            <a:round/>
            <a:headEnd type="none" w="med" len="med"/>
            <a:tailEnd type="triangle" w="med" len="med"/>
          </a:ln>
        </p:spPr>
      </p:cxnSp>
      <p:cxnSp>
        <p:nvCxnSpPr>
          <p:cNvPr id="142" name="Google Shape;142;p21"/>
          <p:cNvCxnSpPr>
            <a:cxnSpLocks/>
          </p:cNvCxnSpPr>
          <p:nvPr/>
        </p:nvCxnSpPr>
        <p:spPr>
          <a:xfrm flipV="1">
            <a:off x="10624333" y="5075312"/>
            <a:ext cx="923100" cy="1005818"/>
          </a:xfrm>
          <a:prstGeom prst="straightConnector1">
            <a:avLst/>
          </a:prstGeom>
          <a:noFill/>
          <a:ln w="9525" cap="flat" cmpd="sng">
            <a:solidFill>
              <a:schemeClr val="dk2"/>
            </a:solidFill>
            <a:prstDash val="solid"/>
            <a:round/>
            <a:headEnd type="none" w="med" len="med"/>
            <a:tailEnd type="triangle" w="med" len="med"/>
          </a:ln>
        </p:spPr>
      </p:cxnSp>
      <p:cxnSp>
        <p:nvCxnSpPr>
          <p:cNvPr id="143" name="Google Shape;143;p21"/>
          <p:cNvCxnSpPr>
            <a:cxnSpLocks/>
          </p:cNvCxnSpPr>
          <p:nvPr/>
        </p:nvCxnSpPr>
        <p:spPr>
          <a:xfrm>
            <a:off x="10372233" y="3736760"/>
            <a:ext cx="0" cy="813353"/>
          </a:xfrm>
          <a:prstGeom prst="straightConnector1">
            <a:avLst/>
          </a:prstGeom>
          <a:noFill/>
          <a:ln w="19050" cap="flat" cmpd="sng">
            <a:solidFill>
              <a:srgbClr val="FF0000"/>
            </a:solidFill>
            <a:prstDash val="solid"/>
            <a:round/>
            <a:headEnd type="none" w="med" len="med"/>
            <a:tailEnd type="triangle" w="med" len="med"/>
          </a:ln>
        </p:spPr>
      </p:cxnSp>
      <p:cxnSp>
        <p:nvCxnSpPr>
          <p:cNvPr id="144" name="Google Shape;144;p21"/>
          <p:cNvCxnSpPr>
            <a:cxnSpLocks/>
          </p:cNvCxnSpPr>
          <p:nvPr/>
        </p:nvCxnSpPr>
        <p:spPr>
          <a:xfrm flipV="1">
            <a:off x="10372233" y="5022061"/>
            <a:ext cx="0" cy="851835"/>
          </a:xfrm>
          <a:prstGeom prst="straightConnector1">
            <a:avLst/>
          </a:prstGeom>
          <a:noFill/>
          <a:ln w="19050" cap="flat" cmpd="sng">
            <a:solidFill>
              <a:srgbClr val="FF0000"/>
            </a:solidFill>
            <a:prstDash val="solid"/>
            <a:round/>
            <a:headEnd type="none" w="med" len="med"/>
            <a:tailEnd type="triangle" w="med" len="med"/>
          </a:ln>
        </p:spPr>
      </p:cxnSp>
      <p:sp>
        <p:nvSpPr>
          <p:cNvPr id="145" name="Google Shape;145;p21"/>
          <p:cNvSpPr/>
          <p:nvPr/>
        </p:nvSpPr>
        <p:spPr>
          <a:xfrm>
            <a:off x="8348867" y="3522329"/>
            <a:ext cx="882400" cy="593200"/>
          </a:xfrm>
          <a:prstGeom prst="rect">
            <a:avLst/>
          </a:prstGeom>
          <a:noFill/>
          <a:ln>
            <a:noFill/>
          </a:ln>
        </p:spPr>
        <p:txBody>
          <a:bodyPr spcFirstLastPara="1" wrap="square" lIns="121900" tIns="121900" rIns="121900" bIns="121900" anchor="ctr" anchorCtr="0">
            <a:noAutofit/>
          </a:bodyPr>
          <a:lstStyle/>
          <a:p>
            <a:endParaRPr sz="2400"/>
          </a:p>
        </p:txBody>
      </p:sp>
      <p:cxnSp>
        <p:nvCxnSpPr>
          <p:cNvPr id="146" name="Google Shape;146;p21"/>
          <p:cNvCxnSpPr/>
          <p:nvPr/>
        </p:nvCxnSpPr>
        <p:spPr>
          <a:xfrm>
            <a:off x="1364733" y="6150129"/>
            <a:ext cx="1055200" cy="0"/>
          </a:xfrm>
          <a:prstGeom prst="straightConnector1">
            <a:avLst/>
          </a:prstGeom>
          <a:noFill/>
          <a:ln w="19050" cap="flat" cmpd="sng">
            <a:solidFill>
              <a:srgbClr val="00FF00"/>
            </a:solidFill>
            <a:prstDash val="solid"/>
            <a:round/>
            <a:headEnd type="none" w="med" len="med"/>
            <a:tailEnd type="none" w="med" len="med"/>
          </a:ln>
        </p:spPr>
      </p:cxnSp>
      <p:sp>
        <p:nvSpPr>
          <p:cNvPr id="147" name="Google Shape;147;p21"/>
          <p:cNvSpPr txBox="1"/>
          <p:nvPr/>
        </p:nvSpPr>
        <p:spPr>
          <a:xfrm>
            <a:off x="2550733" y="5914129"/>
            <a:ext cx="2384000" cy="471948"/>
          </a:xfrm>
          <a:prstGeom prst="rect">
            <a:avLst/>
          </a:prstGeom>
          <a:solidFill>
            <a:schemeClr val="lt1"/>
          </a:solidFill>
          <a:ln>
            <a:noFill/>
          </a:ln>
        </p:spPr>
        <p:txBody>
          <a:bodyPr spcFirstLastPara="1" wrap="square" lIns="121900" tIns="121900" rIns="121900" bIns="121900" anchor="t" anchorCtr="0">
            <a:spAutoFit/>
          </a:bodyPr>
          <a:lstStyle/>
          <a:p>
            <a:r>
              <a:rPr lang="en" sz="1467">
                <a:solidFill>
                  <a:schemeClr val="dk2"/>
                </a:solidFill>
                <a:highlight>
                  <a:schemeClr val="lt1"/>
                </a:highlight>
              </a:rPr>
              <a:t>Trainable components</a:t>
            </a:r>
            <a:endParaRPr sz="1467">
              <a:solidFill>
                <a:schemeClr val="dk2"/>
              </a:solidFill>
              <a:highlight>
                <a:schemeClr val="lt1"/>
              </a:highlight>
            </a:endParaRPr>
          </a:p>
        </p:txBody>
      </p:sp>
      <p:sp>
        <p:nvSpPr>
          <p:cNvPr id="2" name="Slide Number Placeholder 1">
            <a:extLst>
              <a:ext uri="{FF2B5EF4-FFF2-40B4-BE49-F238E27FC236}">
                <a16:creationId xmlns:a16="http://schemas.microsoft.com/office/drawing/2014/main" id="{492B482A-6B88-4AFF-BFB1-EF4621C589A4}"/>
              </a:ext>
            </a:extLst>
          </p:cNvPr>
          <p:cNvSpPr>
            <a:spLocks noGrp="1"/>
          </p:cNvSpPr>
          <p:nvPr>
            <p:ph type="sldNum" idx="12"/>
          </p:nvPr>
        </p:nvSpPr>
        <p:spPr/>
        <p:txBody>
          <a:bodyPr/>
          <a:lstStyle/>
          <a:p>
            <a:fld id="{00000000-1234-1234-1234-123412341234}" type="slidenum">
              <a:rPr lang="en" smtClean="0"/>
              <a:pPr/>
              <a:t>38</a:t>
            </a:fld>
            <a:endParaRPr lang="en-US"/>
          </a:p>
        </p:txBody>
      </p:sp>
    </p:spTree>
    <p:extLst>
      <p:ext uri="{BB962C8B-B14F-4D97-AF65-F5344CB8AC3E}">
        <p14:creationId xmlns:p14="http://schemas.microsoft.com/office/powerpoint/2010/main" val="1485176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rPr>
              <a:t>GNNs training</a:t>
            </a:r>
            <a:endParaRPr lang="en-US">
              <a:solidFill>
                <a:srgbClr val="FF0000"/>
              </a:solidFill>
            </a:endParaRPr>
          </a:p>
        </p:txBody>
      </p:sp>
      <p:sp>
        <p:nvSpPr>
          <p:cNvPr id="153" name="Google Shape;153;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sz="3600"/>
              <a:t>Loss function</a:t>
            </a:r>
            <a:endParaRPr lang="en-US" sz="3600"/>
          </a:p>
          <a:p>
            <a:pPr marL="449580" indent="-285750">
              <a:spcBef>
                <a:spcPts val="1600"/>
              </a:spcBef>
              <a:buSzPct val="100000"/>
            </a:pPr>
            <a:r>
              <a:rPr lang="en" b="1"/>
              <a:t>Classification tasks (k classes)</a:t>
            </a:r>
            <a:r>
              <a:rPr lang="en"/>
              <a:t>: the target variable is discrete (</a:t>
            </a:r>
            <a:r>
              <a:rPr lang="en" err="1"/>
              <a:t>e.g</a:t>
            </a:r>
            <a:r>
              <a:rPr lang="en"/>
              <a:t>: the class of a given input image)</a:t>
            </a:r>
            <a:endParaRPr lang="en-US"/>
          </a:p>
          <a:p>
            <a:pPr marL="0" indent="0">
              <a:spcBef>
                <a:spcPts val="1600"/>
              </a:spcBef>
              <a:buNone/>
            </a:pPr>
            <a:endParaRPr/>
          </a:p>
          <a:p>
            <a:pPr marL="0" indent="0">
              <a:spcBef>
                <a:spcPts val="1600"/>
              </a:spcBef>
              <a:buNone/>
            </a:pPr>
            <a:r>
              <a:rPr lang="en"/>
              <a:t>									where  </a:t>
            </a:r>
          </a:p>
          <a:p>
            <a:pPr marL="0" indent="0">
              <a:spcBef>
                <a:spcPts val="1600"/>
              </a:spcBef>
              <a:buNone/>
            </a:pPr>
            <a:endParaRPr lang="en"/>
          </a:p>
          <a:p>
            <a:pPr marL="285750" indent="-285750">
              <a:spcBef>
                <a:spcPts val="1600"/>
              </a:spcBef>
            </a:pPr>
            <a:r>
              <a:rPr lang="en" b="1"/>
              <a:t>Regression tasks</a:t>
            </a:r>
            <a:r>
              <a:rPr lang="en"/>
              <a:t>: the target variable is continuous (</a:t>
            </a:r>
            <a:r>
              <a:rPr lang="en" err="1"/>
              <a:t>e.g</a:t>
            </a:r>
            <a:r>
              <a:rPr lang="en"/>
              <a:t>: the level of toxicity of a  molecule)</a:t>
            </a:r>
            <a:endParaRPr/>
          </a:p>
          <a:p>
            <a:pPr marL="0" indent="0">
              <a:spcBef>
                <a:spcPts val="1600"/>
              </a:spcBef>
              <a:spcAft>
                <a:spcPts val="1600"/>
              </a:spcAft>
              <a:buNone/>
            </a:pPr>
            <a:endParaRPr/>
          </a:p>
        </p:txBody>
      </p:sp>
      <p:pic>
        <p:nvPicPr>
          <p:cNvPr id="154" name="Google Shape;154;p22"/>
          <p:cNvPicPr preferRelativeResize="0"/>
          <p:nvPr/>
        </p:nvPicPr>
        <p:blipFill>
          <a:blip r:embed="rId3">
            <a:alphaModFix/>
          </a:blip>
          <a:stretch>
            <a:fillRect/>
          </a:stretch>
        </p:blipFill>
        <p:spPr>
          <a:xfrm>
            <a:off x="3968385" y="5046937"/>
            <a:ext cx="4025900" cy="1587500"/>
          </a:xfrm>
          <a:prstGeom prst="rect">
            <a:avLst/>
          </a:prstGeom>
          <a:noFill/>
          <a:ln>
            <a:noFill/>
          </a:ln>
        </p:spPr>
      </p:pic>
      <p:pic>
        <p:nvPicPr>
          <p:cNvPr id="155" name="Google Shape;155;p22"/>
          <p:cNvPicPr preferRelativeResize="0"/>
          <p:nvPr/>
        </p:nvPicPr>
        <p:blipFill>
          <a:blip r:embed="rId4">
            <a:alphaModFix/>
          </a:blip>
          <a:stretch>
            <a:fillRect/>
          </a:stretch>
        </p:blipFill>
        <p:spPr>
          <a:xfrm>
            <a:off x="1793935" y="2801286"/>
            <a:ext cx="3822700" cy="1257300"/>
          </a:xfrm>
          <a:prstGeom prst="rect">
            <a:avLst/>
          </a:prstGeom>
          <a:noFill/>
          <a:ln>
            <a:noFill/>
          </a:ln>
        </p:spPr>
      </p:pic>
      <p:pic>
        <p:nvPicPr>
          <p:cNvPr id="156" name="Google Shape;156;p22"/>
          <p:cNvPicPr preferRelativeResize="0"/>
          <p:nvPr/>
        </p:nvPicPr>
        <p:blipFill>
          <a:blip r:embed="rId5">
            <a:alphaModFix/>
          </a:blip>
          <a:stretch>
            <a:fillRect/>
          </a:stretch>
        </p:blipFill>
        <p:spPr>
          <a:xfrm>
            <a:off x="7218579" y="3064673"/>
            <a:ext cx="3772167" cy="964300"/>
          </a:xfrm>
          <a:prstGeom prst="rect">
            <a:avLst/>
          </a:prstGeom>
          <a:noFill/>
          <a:ln>
            <a:noFill/>
          </a:ln>
        </p:spPr>
      </p:pic>
      <p:sp>
        <p:nvSpPr>
          <p:cNvPr id="2" name="Slide Number Placeholder 1">
            <a:extLst>
              <a:ext uri="{FF2B5EF4-FFF2-40B4-BE49-F238E27FC236}">
                <a16:creationId xmlns:a16="http://schemas.microsoft.com/office/drawing/2014/main" id="{AF227551-24A3-4849-A899-DEA2E4E1C5A0}"/>
              </a:ext>
            </a:extLst>
          </p:cNvPr>
          <p:cNvSpPr>
            <a:spLocks noGrp="1"/>
          </p:cNvSpPr>
          <p:nvPr>
            <p:ph type="sldNum" idx="12"/>
          </p:nvPr>
        </p:nvSpPr>
        <p:spPr/>
        <p:txBody>
          <a:bodyPr/>
          <a:lstStyle/>
          <a:p>
            <a:fld id="{00000000-1234-1234-1234-123412341234}" type="slidenum">
              <a:rPr lang="en" smtClean="0"/>
              <a:pPr/>
              <a:t>39</a:t>
            </a:fld>
            <a:endParaRPr lang="en-US"/>
          </a:p>
        </p:txBody>
      </p:sp>
    </p:spTree>
    <p:extLst>
      <p:ext uri="{BB962C8B-B14F-4D97-AF65-F5344CB8AC3E}">
        <p14:creationId xmlns:p14="http://schemas.microsoft.com/office/powerpoint/2010/main" val="145661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BC9E-67CD-4368-9A22-D0096220A86B}"/>
              </a:ext>
            </a:extLst>
          </p:cNvPr>
          <p:cNvSpPr>
            <a:spLocks noGrp="1"/>
          </p:cNvSpPr>
          <p:nvPr>
            <p:ph type="title"/>
          </p:nvPr>
        </p:nvSpPr>
        <p:spPr/>
        <p:txBody>
          <a:bodyPr/>
          <a:lstStyle/>
          <a:p>
            <a:r>
              <a:rPr lang="en-US">
                <a:ea typeface="+mj-lt"/>
                <a:cs typeface="+mj-lt"/>
              </a:rPr>
              <a:t>Graphs and Their components</a:t>
            </a:r>
            <a:endParaRPr lang="en-US"/>
          </a:p>
        </p:txBody>
      </p:sp>
      <p:pic>
        <p:nvPicPr>
          <p:cNvPr id="4" name="Picture 4" descr="Diagram, shape, square&#10;&#10;Description automatically generated">
            <a:extLst>
              <a:ext uri="{FF2B5EF4-FFF2-40B4-BE49-F238E27FC236}">
                <a16:creationId xmlns:a16="http://schemas.microsoft.com/office/drawing/2014/main" id="{5E7F8E1E-F793-4F4B-A987-08B2F3701295}"/>
              </a:ext>
            </a:extLst>
          </p:cNvPr>
          <p:cNvPicPr>
            <a:picLocks noGrp="1" noChangeAspect="1"/>
          </p:cNvPicPr>
          <p:nvPr>
            <p:ph idx="1"/>
          </p:nvPr>
        </p:nvPicPr>
        <p:blipFill>
          <a:blip r:embed="rId3"/>
          <a:stretch>
            <a:fillRect/>
          </a:stretch>
        </p:blipFill>
        <p:spPr>
          <a:xfrm>
            <a:off x="1285861" y="1584575"/>
            <a:ext cx="2211606" cy="1985226"/>
          </a:xfrm>
        </p:spPr>
      </p:pic>
      <p:pic>
        <p:nvPicPr>
          <p:cNvPr id="5" name="Picture 5">
            <a:extLst>
              <a:ext uri="{FF2B5EF4-FFF2-40B4-BE49-F238E27FC236}">
                <a16:creationId xmlns:a16="http://schemas.microsoft.com/office/drawing/2014/main" id="{A8651164-D55E-47FF-A235-3C42087629C9}"/>
              </a:ext>
            </a:extLst>
          </p:cNvPr>
          <p:cNvPicPr>
            <a:picLocks noChangeAspect="1"/>
          </p:cNvPicPr>
          <p:nvPr/>
        </p:nvPicPr>
        <p:blipFill>
          <a:blip r:embed="rId4"/>
          <a:stretch>
            <a:fillRect/>
          </a:stretch>
        </p:blipFill>
        <p:spPr>
          <a:xfrm>
            <a:off x="8405201" y="1716399"/>
            <a:ext cx="2555310" cy="2237001"/>
          </a:xfrm>
          <a:prstGeom prst="rect">
            <a:avLst/>
          </a:prstGeom>
        </p:spPr>
      </p:pic>
      <p:pic>
        <p:nvPicPr>
          <p:cNvPr id="6" name="Picture 6" descr="Shape, square&#10;&#10;Description automatically generated">
            <a:extLst>
              <a:ext uri="{FF2B5EF4-FFF2-40B4-BE49-F238E27FC236}">
                <a16:creationId xmlns:a16="http://schemas.microsoft.com/office/drawing/2014/main" id="{A205EF86-1CB9-4EBB-9EAD-4864C6AE64AE}"/>
              </a:ext>
            </a:extLst>
          </p:cNvPr>
          <p:cNvPicPr>
            <a:picLocks noChangeAspect="1"/>
          </p:cNvPicPr>
          <p:nvPr/>
        </p:nvPicPr>
        <p:blipFill>
          <a:blip r:embed="rId5"/>
          <a:stretch>
            <a:fillRect/>
          </a:stretch>
        </p:blipFill>
        <p:spPr>
          <a:xfrm>
            <a:off x="4708644" y="3271347"/>
            <a:ext cx="2398735" cy="2088618"/>
          </a:xfrm>
          <a:prstGeom prst="rect">
            <a:avLst/>
          </a:prstGeom>
        </p:spPr>
      </p:pic>
      <p:sp>
        <p:nvSpPr>
          <p:cNvPr id="7" name="Slide Number Placeholder 6">
            <a:extLst>
              <a:ext uri="{FF2B5EF4-FFF2-40B4-BE49-F238E27FC236}">
                <a16:creationId xmlns:a16="http://schemas.microsoft.com/office/drawing/2014/main" id="{0C385EDC-8B5D-4ECE-B226-9A67E9FCBB29}"/>
              </a:ext>
            </a:extLst>
          </p:cNvPr>
          <p:cNvSpPr>
            <a:spLocks noGrp="1"/>
          </p:cNvSpPr>
          <p:nvPr>
            <p:ph type="sldNum" sz="quarter" idx="12"/>
          </p:nvPr>
        </p:nvSpPr>
        <p:spPr/>
        <p:txBody>
          <a:bodyPr/>
          <a:lstStyle/>
          <a:p>
            <a:fld id="{3A98EE3D-8CD1-4C3F-BD1C-C98C9596463C}" type="slidenum">
              <a:rPr lang="en-US" smtClean="0"/>
              <a:t>4</a:t>
            </a:fld>
            <a:endParaRPr lang="en-US"/>
          </a:p>
        </p:txBody>
      </p:sp>
      <p:sp>
        <p:nvSpPr>
          <p:cNvPr id="3" name="TextBox 2">
            <a:extLst>
              <a:ext uri="{FF2B5EF4-FFF2-40B4-BE49-F238E27FC236}">
                <a16:creationId xmlns:a16="http://schemas.microsoft.com/office/drawing/2014/main" id="{3103DF0F-8C0D-43F1-9DCB-36344841DA7F}"/>
              </a:ext>
            </a:extLst>
          </p:cNvPr>
          <p:cNvSpPr txBox="1"/>
          <p:nvPr/>
        </p:nvSpPr>
        <p:spPr>
          <a:xfrm>
            <a:off x="1848928" y="37323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Nodes</a:t>
            </a:r>
            <a:r>
              <a:rPr lang="en-US" baseline="30000"/>
              <a:t>1</a:t>
            </a:r>
          </a:p>
        </p:txBody>
      </p:sp>
      <p:sp>
        <p:nvSpPr>
          <p:cNvPr id="8" name="TextBox 7">
            <a:extLst>
              <a:ext uri="{FF2B5EF4-FFF2-40B4-BE49-F238E27FC236}">
                <a16:creationId xmlns:a16="http://schemas.microsoft.com/office/drawing/2014/main" id="{3D3B15E0-3A4A-4D65-B9AE-3078BB8F3E5C}"/>
              </a:ext>
            </a:extLst>
          </p:cNvPr>
          <p:cNvSpPr txBox="1"/>
          <p:nvPr/>
        </p:nvSpPr>
        <p:spPr>
          <a:xfrm>
            <a:off x="9066361" y="40342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Edges</a:t>
            </a:r>
            <a:r>
              <a:rPr lang="en-US" baseline="30000"/>
              <a:t>1</a:t>
            </a:r>
          </a:p>
        </p:txBody>
      </p:sp>
      <p:sp>
        <p:nvSpPr>
          <p:cNvPr id="9" name="TextBox 8">
            <a:extLst>
              <a:ext uri="{FF2B5EF4-FFF2-40B4-BE49-F238E27FC236}">
                <a16:creationId xmlns:a16="http://schemas.microsoft.com/office/drawing/2014/main" id="{D58A31EE-842E-4A19-8C52-6608504F817D}"/>
              </a:ext>
            </a:extLst>
          </p:cNvPr>
          <p:cNvSpPr txBox="1"/>
          <p:nvPr/>
        </p:nvSpPr>
        <p:spPr>
          <a:xfrm>
            <a:off x="4595003" y="5357004"/>
            <a:ext cx="30163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Full graph – collection of nodes and edges</a:t>
            </a:r>
            <a:r>
              <a:rPr lang="en-US" baseline="30000"/>
              <a:t>1</a:t>
            </a:r>
          </a:p>
        </p:txBody>
      </p:sp>
      <p:sp>
        <p:nvSpPr>
          <p:cNvPr id="10" name="Footer Placeholder 9">
            <a:extLst>
              <a:ext uri="{FF2B5EF4-FFF2-40B4-BE49-F238E27FC236}">
                <a16:creationId xmlns:a16="http://schemas.microsoft.com/office/drawing/2014/main" id="{1E49954B-4D20-4717-81AF-C9BED508E1D7}"/>
              </a:ext>
            </a:extLst>
          </p:cNvPr>
          <p:cNvSpPr>
            <a:spLocks noGrp="1"/>
          </p:cNvSpPr>
          <p:nvPr>
            <p:ph type="ftr" sz="quarter" idx="11"/>
          </p:nvPr>
        </p:nvSpPr>
        <p:spPr/>
        <p:txBody>
          <a:bodyPr/>
          <a:lstStyle/>
          <a:p>
            <a:r>
              <a:rPr lang="en-US"/>
              <a:t>1.   https://distill.pub/2021/gnn-intro/</a:t>
            </a:r>
          </a:p>
        </p:txBody>
      </p:sp>
    </p:spTree>
    <p:extLst>
      <p:ext uri="{BB962C8B-B14F-4D97-AF65-F5344CB8AC3E}">
        <p14:creationId xmlns:p14="http://schemas.microsoft.com/office/powerpoint/2010/main" val="1510866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rPr>
              <a:t>GNNs training</a:t>
            </a:r>
            <a:endParaRPr lang="en-US">
              <a:solidFill>
                <a:srgbClr val="FF0000"/>
              </a:solidFill>
            </a:endParaRPr>
          </a:p>
        </p:txBody>
      </p:sp>
      <p:sp>
        <p:nvSpPr>
          <p:cNvPr id="174" name="Google Shape;174;p25"/>
          <p:cNvSpPr txBox="1">
            <a:spLocks noGrp="1"/>
          </p:cNvSpPr>
          <p:nvPr>
            <p:ph type="body" idx="1"/>
          </p:nvPr>
        </p:nvSpPr>
        <p:spPr>
          <a:xfrm>
            <a:off x="415600" y="1379751"/>
            <a:ext cx="11360800" cy="4555200"/>
          </a:xfrm>
          <a:prstGeom prst="rect">
            <a:avLst/>
          </a:prstGeom>
        </p:spPr>
        <p:txBody>
          <a:bodyPr spcFirstLastPara="1" vert="horz" wrap="square" lIns="121900" tIns="121900" rIns="121900" bIns="121900" rtlCol="0" anchor="t" anchorCtr="0">
            <a:normAutofit/>
          </a:bodyPr>
          <a:lstStyle/>
          <a:p>
            <a:pPr marL="0" indent="0">
              <a:buNone/>
            </a:pPr>
            <a:endParaRPr/>
          </a:p>
          <a:p>
            <a:pPr indent="0">
              <a:spcBef>
                <a:spcPts val="1600"/>
              </a:spcBef>
              <a:spcAft>
                <a:spcPts val="1600"/>
              </a:spcAft>
              <a:buNone/>
            </a:pPr>
            <a:endParaRPr/>
          </a:p>
        </p:txBody>
      </p:sp>
      <p:pic>
        <p:nvPicPr>
          <p:cNvPr id="175" name="Google Shape;175;p25"/>
          <p:cNvPicPr preferRelativeResize="0"/>
          <p:nvPr/>
        </p:nvPicPr>
        <p:blipFill rotWithShape="1">
          <a:blip r:embed="rId3">
            <a:alphaModFix/>
          </a:blip>
          <a:srcRect l="2315"/>
          <a:stretch/>
        </p:blipFill>
        <p:spPr>
          <a:xfrm>
            <a:off x="137633" y="1893551"/>
            <a:ext cx="11581168" cy="2714800"/>
          </a:xfrm>
          <a:prstGeom prst="rect">
            <a:avLst/>
          </a:prstGeom>
          <a:noFill/>
          <a:ln>
            <a:noFill/>
          </a:ln>
        </p:spPr>
      </p:pic>
      <p:sp>
        <p:nvSpPr>
          <p:cNvPr id="177" name="Google Shape;177;p25"/>
          <p:cNvSpPr/>
          <p:nvPr/>
        </p:nvSpPr>
        <p:spPr>
          <a:xfrm>
            <a:off x="234200" y="2108818"/>
            <a:ext cx="7270800" cy="2580400"/>
          </a:xfrm>
          <a:prstGeom prst="rect">
            <a:avLst/>
          </a:prstGeom>
          <a:no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178" name="Google Shape;178;p25"/>
          <p:cNvPicPr preferRelativeResize="0"/>
          <p:nvPr/>
        </p:nvPicPr>
        <p:blipFill rotWithShape="1">
          <a:blip r:embed="rId4">
            <a:alphaModFix/>
          </a:blip>
          <a:srcRect t="18470" b="22595"/>
          <a:stretch/>
        </p:blipFill>
        <p:spPr>
          <a:xfrm>
            <a:off x="10120133" y="5851485"/>
            <a:ext cx="504200" cy="414467"/>
          </a:xfrm>
          <a:prstGeom prst="rect">
            <a:avLst/>
          </a:prstGeom>
          <a:noFill/>
          <a:ln>
            <a:noFill/>
          </a:ln>
        </p:spPr>
      </p:pic>
      <p:sp>
        <p:nvSpPr>
          <p:cNvPr id="179" name="Google Shape;179;p25"/>
          <p:cNvSpPr/>
          <p:nvPr/>
        </p:nvSpPr>
        <p:spPr>
          <a:xfrm>
            <a:off x="2596667" y="2567551"/>
            <a:ext cx="2293600" cy="2040800"/>
          </a:xfrm>
          <a:prstGeom prst="roundRect">
            <a:avLst>
              <a:gd name="adj" fmla="val 16667"/>
            </a:avLst>
          </a:prstGeom>
          <a:noFill/>
          <a:ln w="1905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0" name="Google Shape;180;p25"/>
          <p:cNvSpPr/>
          <p:nvPr/>
        </p:nvSpPr>
        <p:spPr>
          <a:xfrm>
            <a:off x="8158767" y="2669151"/>
            <a:ext cx="1307600" cy="1805600"/>
          </a:xfrm>
          <a:prstGeom prst="roundRect">
            <a:avLst>
              <a:gd name="adj" fmla="val 16667"/>
            </a:avLst>
          </a:prstGeom>
          <a:noFill/>
          <a:ln w="1905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81" name="Google Shape;181;p25"/>
          <p:cNvPicPr preferRelativeResize="0"/>
          <p:nvPr/>
        </p:nvPicPr>
        <p:blipFill rotWithShape="1">
          <a:blip r:embed="rId5">
            <a:alphaModFix/>
          </a:blip>
          <a:srcRect b="22311"/>
          <a:stretch/>
        </p:blipFill>
        <p:spPr>
          <a:xfrm>
            <a:off x="10120133" y="3195116"/>
            <a:ext cx="504200" cy="519233"/>
          </a:xfrm>
          <a:prstGeom prst="rect">
            <a:avLst/>
          </a:prstGeom>
          <a:noFill/>
          <a:ln>
            <a:noFill/>
          </a:ln>
        </p:spPr>
      </p:pic>
      <p:sp>
        <p:nvSpPr>
          <p:cNvPr id="182" name="Google Shape;182;p25"/>
          <p:cNvSpPr txBox="1"/>
          <p:nvPr/>
        </p:nvSpPr>
        <p:spPr>
          <a:xfrm>
            <a:off x="9709933" y="6189718"/>
            <a:ext cx="1377600" cy="461624"/>
          </a:xfrm>
          <a:prstGeom prst="rect">
            <a:avLst/>
          </a:prstGeom>
          <a:solidFill>
            <a:schemeClr val="lt1"/>
          </a:solidFill>
          <a:ln>
            <a:noFill/>
          </a:ln>
        </p:spPr>
        <p:txBody>
          <a:bodyPr spcFirstLastPara="1" wrap="square" lIns="121900" tIns="121900" rIns="121900" bIns="121900" anchor="t" anchorCtr="0">
            <a:spAutoFit/>
          </a:bodyPr>
          <a:lstStyle/>
          <a:p>
            <a:r>
              <a:rPr lang="en-US" sz="1400">
                <a:highlight>
                  <a:srgbClr val="FFFFFF"/>
                </a:highlight>
              </a:rPr>
              <a:t>Ground truth</a:t>
            </a:r>
          </a:p>
        </p:txBody>
      </p:sp>
      <p:sp>
        <p:nvSpPr>
          <p:cNvPr id="183" name="Google Shape;183;p25"/>
          <p:cNvSpPr txBox="1"/>
          <p:nvPr/>
        </p:nvSpPr>
        <p:spPr>
          <a:xfrm>
            <a:off x="10022433" y="4527702"/>
            <a:ext cx="699600" cy="471948"/>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121900" tIns="121900" rIns="121900" bIns="121900" anchor="t" anchorCtr="0">
            <a:spAutoFit/>
          </a:bodyPr>
          <a:lstStyle/>
          <a:p>
            <a:r>
              <a:rPr lang="en" sz="1467">
                <a:highlight>
                  <a:schemeClr val="lt1"/>
                </a:highlight>
              </a:rPr>
              <a:t>Loss</a:t>
            </a:r>
            <a:endParaRPr sz="1467">
              <a:highlight>
                <a:schemeClr val="lt1"/>
              </a:highlight>
            </a:endParaRPr>
          </a:p>
        </p:txBody>
      </p:sp>
      <p:sp>
        <p:nvSpPr>
          <p:cNvPr id="184" name="Google Shape;184;p25"/>
          <p:cNvSpPr txBox="1"/>
          <p:nvPr/>
        </p:nvSpPr>
        <p:spPr>
          <a:xfrm>
            <a:off x="10961633" y="4355186"/>
            <a:ext cx="1171600" cy="697715"/>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US" sz="1400">
                <a:highlight>
                  <a:srgbClr val="FFFFFF"/>
                </a:highlight>
              </a:rPr>
              <a:t>Evaluation Metrics</a:t>
            </a:r>
          </a:p>
        </p:txBody>
      </p:sp>
      <p:cxnSp>
        <p:nvCxnSpPr>
          <p:cNvPr id="185" name="Google Shape;185;p25"/>
          <p:cNvCxnSpPr>
            <a:cxnSpLocks/>
          </p:cNvCxnSpPr>
          <p:nvPr/>
        </p:nvCxnSpPr>
        <p:spPr>
          <a:xfrm>
            <a:off x="10624333" y="3454733"/>
            <a:ext cx="923100" cy="900453"/>
          </a:xfrm>
          <a:prstGeom prst="straightConnector1">
            <a:avLst/>
          </a:prstGeom>
          <a:noFill/>
          <a:ln w="9525" cap="flat" cmpd="sng">
            <a:solidFill>
              <a:schemeClr val="dk2"/>
            </a:solidFill>
            <a:prstDash val="solid"/>
            <a:round/>
            <a:headEnd type="none" w="med" len="med"/>
            <a:tailEnd type="triangle" w="med" len="med"/>
          </a:ln>
        </p:spPr>
      </p:cxnSp>
      <p:cxnSp>
        <p:nvCxnSpPr>
          <p:cNvPr id="186" name="Google Shape;186;p25"/>
          <p:cNvCxnSpPr>
            <a:cxnSpLocks/>
          </p:cNvCxnSpPr>
          <p:nvPr/>
        </p:nvCxnSpPr>
        <p:spPr>
          <a:xfrm flipV="1">
            <a:off x="10624333" y="5052901"/>
            <a:ext cx="923100" cy="1005818"/>
          </a:xfrm>
          <a:prstGeom prst="straightConnector1">
            <a:avLst/>
          </a:prstGeom>
          <a:noFill/>
          <a:ln w="9525" cap="flat" cmpd="sng">
            <a:solidFill>
              <a:schemeClr val="dk2"/>
            </a:solidFill>
            <a:prstDash val="solid"/>
            <a:round/>
            <a:headEnd type="none" w="med" len="med"/>
            <a:tailEnd type="triangle" w="med" len="med"/>
          </a:ln>
        </p:spPr>
      </p:cxnSp>
      <p:cxnSp>
        <p:nvCxnSpPr>
          <p:cNvPr id="187" name="Google Shape;187;p25"/>
          <p:cNvCxnSpPr>
            <a:cxnSpLocks/>
          </p:cNvCxnSpPr>
          <p:nvPr/>
        </p:nvCxnSpPr>
        <p:spPr>
          <a:xfrm>
            <a:off x="10372233" y="3714349"/>
            <a:ext cx="0" cy="813353"/>
          </a:xfrm>
          <a:prstGeom prst="straightConnector1">
            <a:avLst/>
          </a:prstGeom>
          <a:noFill/>
          <a:ln w="19050" cap="flat" cmpd="sng">
            <a:solidFill>
              <a:srgbClr val="FF0000"/>
            </a:solidFill>
            <a:prstDash val="solid"/>
            <a:round/>
            <a:headEnd type="none" w="med" len="med"/>
            <a:tailEnd type="triangle" w="med" len="med"/>
          </a:ln>
        </p:spPr>
      </p:cxnSp>
      <p:cxnSp>
        <p:nvCxnSpPr>
          <p:cNvPr id="188" name="Google Shape;188;p25"/>
          <p:cNvCxnSpPr>
            <a:cxnSpLocks/>
          </p:cNvCxnSpPr>
          <p:nvPr/>
        </p:nvCxnSpPr>
        <p:spPr>
          <a:xfrm flipV="1">
            <a:off x="10372233" y="4999650"/>
            <a:ext cx="0" cy="851835"/>
          </a:xfrm>
          <a:prstGeom prst="straightConnector1">
            <a:avLst/>
          </a:prstGeom>
          <a:noFill/>
          <a:ln w="19050" cap="flat" cmpd="sng">
            <a:solidFill>
              <a:srgbClr val="FF0000"/>
            </a:solidFill>
            <a:prstDash val="solid"/>
            <a:round/>
            <a:headEnd type="none" w="med" len="med"/>
            <a:tailEnd type="triangle" w="med" len="med"/>
          </a:ln>
        </p:spPr>
      </p:cxnSp>
      <p:sp>
        <p:nvSpPr>
          <p:cNvPr id="189" name="Google Shape;189;p25"/>
          <p:cNvSpPr/>
          <p:nvPr/>
        </p:nvSpPr>
        <p:spPr>
          <a:xfrm>
            <a:off x="8348867" y="3499918"/>
            <a:ext cx="882400" cy="593200"/>
          </a:xfrm>
          <a:prstGeom prst="rect">
            <a:avLst/>
          </a:prstGeom>
          <a:noFill/>
          <a:ln>
            <a:noFill/>
          </a:ln>
        </p:spPr>
        <p:txBody>
          <a:bodyPr spcFirstLastPara="1" wrap="square" lIns="121900" tIns="121900" rIns="121900" bIns="121900" anchor="ctr" anchorCtr="0">
            <a:noAutofit/>
          </a:bodyPr>
          <a:lstStyle/>
          <a:p>
            <a:endParaRPr sz="2400"/>
          </a:p>
        </p:txBody>
      </p:sp>
      <p:cxnSp>
        <p:nvCxnSpPr>
          <p:cNvPr id="190" name="Google Shape;190;p25"/>
          <p:cNvCxnSpPr>
            <a:cxnSpLocks/>
          </p:cNvCxnSpPr>
          <p:nvPr/>
        </p:nvCxnSpPr>
        <p:spPr>
          <a:xfrm rot="10800000">
            <a:off x="9231267" y="3796518"/>
            <a:ext cx="791166" cy="967158"/>
          </a:xfrm>
          <a:prstGeom prst="curvedConnector3">
            <a:avLst>
              <a:gd name="adj1" fmla="val 50000"/>
            </a:avLst>
          </a:prstGeom>
          <a:noFill/>
          <a:ln w="19050" cap="flat" cmpd="sng">
            <a:solidFill>
              <a:srgbClr val="FF0000"/>
            </a:solidFill>
            <a:prstDash val="solid"/>
            <a:round/>
            <a:headEnd type="none" w="med" len="med"/>
            <a:tailEnd type="none" w="med" len="med"/>
          </a:ln>
        </p:spPr>
      </p:cxnSp>
      <p:cxnSp>
        <p:nvCxnSpPr>
          <p:cNvPr id="191" name="Google Shape;191;p25"/>
          <p:cNvCxnSpPr>
            <a:cxnSpLocks/>
          </p:cNvCxnSpPr>
          <p:nvPr/>
        </p:nvCxnSpPr>
        <p:spPr>
          <a:xfrm flipH="1">
            <a:off x="7614867" y="3796518"/>
            <a:ext cx="1616400" cy="3200"/>
          </a:xfrm>
          <a:prstGeom prst="straightConnector1">
            <a:avLst/>
          </a:prstGeom>
          <a:noFill/>
          <a:ln w="19050" cap="flat" cmpd="sng">
            <a:solidFill>
              <a:srgbClr val="FF0000"/>
            </a:solidFill>
            <a:prstDash val="solid"/>
            <a:round/>
            <a:headEnd type="none" w="med" len="med"/>
            <a:tailEnd type="triangle" w="med" len="med"/>
          </a:ln>
        </p:spPr>
      </p:cxnSp>
      <p:cxnSp>
        <p:nvCxnSpPr>
          <p:cNvPr id="192" name="Google Shape;192;p25"/>
          <p:cNvCxnSpPr/>
          <p:nvPr/>
        </p:nvCxnSpPr>
        <p:spPr>
          <a:xfrm rot="10800000">
            <a:off x="2799867" y="3798118"/>
            <a:ext cx="1837600" cy="0"/>
          </a:xfrm>
          <a:prstGeom prst="straightConnector1">
            <a:avLst/>
          </a:prstGeom>
          <a:noFill/>
          <a:ln w="19050" cap="flat" cmpd="sng">
            <a:solidFill>
              <a:srgbClr val="FF0000"/>
            </a:solidFill>
            <a:prstDash val="solid"/>
            <a:round/>
            <a:headEnd type="none" w="med" len="med"/>
            <a:tailEnd type="triangle" w="med" len="med"/>
          </a:ln>
        </p:spPr>
      </p:cxnSp>
      <p:cxnSp>
        <p:nvCxnSpPr>
          <p:cNvPr id="193" name="Google Shape;193;p25"/>
          <p:cNvCxnSpPr>
            <a:cxnSpLocks/>
          </p:cNvCxnSpPr>
          <p:nvPr/>
        </p:nvCxnSpPr>
        <p:spPr>
          <a:xfrm flipH="1">
            <a:off x="3062067" y="3796518"/>
            <a:ext cx="6169200" cy="3200"/>
          </a:xfrm>
          <a:prstGeom prst="straightConnector1">
            <a:avLst/>
          </a:prstGeom>
          <a:noFill/>
          <a:ln w="9525" cap="flat" cmpd="sng">
            <a:solidFill>
              <a:srgbClr val="FF0000"/>
            </a:solidFill>
            <a:prstDash val="dash"/>
            <a:round/>
            <a:headEnd type="none" w="med" len="med"/>
            <a:tailEnd type="none" w="med" len="med"/>
          </a:ln>
        </p:spPr>
      </p:cxnSp>
      <p:cxnSp>
        <p:nvCxnSpPr>
          <p:cNvPr id="194" name="Google Shape;194;p25"/>
          <p:cNvCxnSpPr/>
          <p:nvPr/>
        </p:nvCxnSpPr>
        <p:spPr>
          <a:xfrm>
            <a:off x="1364733" y="6127718"/>
            <a:ext cx="1055200" cy="0"/>
          </a:xfrm>
          <a:prstGeom prst="straightConnector1">
            <a:avLst/>
          </a:prstGeom>
          <a:noFill/>
          <a:ln w="19050" cap="flat" cmpd="sng">
            <a:solidFill>
              <a:srgbClr val="FF0000"/>
            </a:solidFill>
            <a:prstDash val="solid"/>
            <a:round/>
            <a:headEnd type="none" w="med" len="med"/>
            <a:tailEnd type="none" w="med" len="med"/>
          </a:ln>
        </p:spPr>
      </p:cxnSp>
      <p:sp>
        <p:nvSpPr>
          <p:cNvPr id="195" name="Google Shape;195;p25"/>
          <p:cNvSpPr txBox="1"/>
          <p:nvPr/>
        </p:nvSpPr>
        <p:spPr>
          <a:xfrm>
            <a:off x="2753933" y="5891718"/>
            <a:ext cx="1856041" cy="471948"/>
          </a:xfrm>
          <a:prstGeom prst="rect">
            <a:avLst/>
          </a:prstGeom>
          <a:solidFill>
            <a:schemeClr val="lt1"/>
          </a:solidFill>
          <a:ln>
            <a:noFill/>
          </a:ln>
        </p:spPr>
        <p:txBody>
          <a:bodyPr spcFirstLastPara="1" wrap="square" lIns="121900" tIns="121900" rIns="121900" bIns="121900" anchor="t" anchorCtr="0">
            <a:spAutoFit/>
          </a:bodyPr>
          <a:lstStyle/>
          <a:p>
            <a:r>
              <a:rPr lang="en" sz="1467">
                <a:solidFill>
                  <a:srgbClr val="FF0000"/>
                </a:solidFill>
                <a:highlight>
                  <a:schemeClr val="lt1"/>
                </a:highlight>
              </a:rPr>
              <a:t>Backpropagation</a:t>
            </a:r>
            <a:endParaRPr sz="1467">
              <a:solidFill>
                <a:srgbClr val="FF0000"/>
              </a:solidFill>
              <a:highlight>
                <a:schemeClr val="lt1"/>
              </a:highlight>
            </a:endParaRPr>
          </a:p>
        </p:txBody>
      </p:sp>
      <p:sp>
        <p:nvSpPr>
          <p:cNvPr id="2" name="Slide Number Placeholder 1">
            <a:extLst>
              <a:ext uri="{FF2B5EF4-FFF2-40B4-BE49-F238E27FC236}">
                <a16:creationId xmlns:a16="http://schemas.microsoft.com/office/drawing/2014/main" id="{9975C939-A371-4303-A89A-89208E2679D6}"/>
              </a:ext>
            </a:extLst>
          </p:cNvPr>
          <p:cNvSpPr>
            <a:spLocks noGrp="1"/>
          </p:cNvSpPr>
          <p:nvPr>
            <p:ph type="sldNum" idx="12"/>
          </p:nvPr>
        </p:nvSpPr>
        <p:spPr/>
        <p:txBody>
          <a:bodyPr/>
          <a:lstStyle/>
          <a:p>
            <a:fld id="{00000000-1234-1234-1234-123412341234}" type="slidenum">
              <a:rPr lang="en" smtClean="0"/>
              <a:pPr/>
              <a:t>40</a:t>
            </a:fld>
            <a:endParaRPr lang="en-US"/>
          </a:p>
        </p:txBody>
      </p:sp>
      <p:sp>
        <p:nvSpPr>
          <p:cNvPr id="3" name="Google Shape;132;p21">
            <a:extLst>
              <a:ext uri="{FF2B5EF4-FFF2-40B4-BE49-F238E27FC236}">
                <a16:creationId xmlns:a16="http://schemas.microsoft.com/office/drawing/2014/main" id="{3EEAD445-B93C-43C0-8BA3-0A7AC3F326A3}"/>
              </a:ext>
            </a:extLst>
          </p:cNvPr>
          <p:cNvSpPr txBox="1"/>
          <p:nvPr/>
        </p:nvSpPr>
        <p:spPr>
          <a:xfrm>
            <a:off x="7983537" y="2154944"/>
            <a:ext cx="1575895" cy="446236"/>
          </a:xfrm>
          <a:prstGeom prst="rect">
            <a:avLst/>
          </a:prstGeom>
          <a:solidFill>
            <a:schemeClr val="lt1"/>
          </a:solidFill>
          <a:ln>
            <a:noFill/>
          </a:ln>
        </p:spPr>
        <p:txBody>
          <a:bodyPr spcFirstLastPara="1" wrap="square" lIns="121900" tIns="121900" rIns="121900" bIns="121900" anchor="t" anchorCtr="0">
            <a:spAutoFit/>
          </a:bodyPr>
          <a:lstStyle/>
          <a:p>
            <a:r>
              <a:rPr lang="en" sz="1300" b="1">
                <a:highlight>
                  <a:srgbClr val="FFFFFF"/>
                </a:highlight>
              </a:rPr>
              <a:t>Prediction layer</a:t>
            </a:r>
            <a:endParaRPr lang="en-US" sz="1300" b="1">
              <a:highlight>
                <a:srgbClr val="FFFFFF"/>
              </a:highlight>
            </a:endParaRPr>
          </a:p>
        </p:txBody>
      </p:sp>
    </p:spTree>
    <p:extLst>
      <p:ext uri="{BB962C8B-B14F-4D97-AF65-F5344CB8AC3E}">
        <p14:creationId xmlns:p14="http://schemas.microsoft.com/office/powerpoint/2010/main" val="1832201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16A8-291B-448E-8AAA-694F1F1990EC}"/>
              </a:ext>
            </a:extLst>
          </p:cNvPr>
          <p:cNvSpPr>
            <a:spLocks noGrp="1"/>
          </p:cNvSpPr>
          <p:nvPr>
            <p:ph type="title"/>
          </p:nvPr>
        </p:nvSpPr>
        <p:spPr>
          <a:xfrm>
            <a:off x="3333609" y="3226115"/>
            <a:ext cx="5383559" cy="988332"/>
          </a:xfrm>
        </p:spPr>
        <p:txBody>
          <a:bodyPr>
            <a:noAutofit/>
          </a:bodyPr>
          <a:lstStyle/>
          <a:p>
            <a:r>
              <a:rPr lang="en-US" sz="4400" cap="none">
                <a:solidFill>
                  <a:srgbClr val="FF0000"/>
                </a:solidFill>
              </a:rPr>
              <a:t>GNNs in chemistry</a:t>
            </a:r>
            <a:endParaRPr lang="en-US" sz="4400">
              <a:solidFill>
                <a:srgbClr val="FF0000"/>
              </a:solidFill>
            </a:endParaRPr>
          </a:p>
        </p:txBody>
      </p:sp>
      <p:sp>
        <p:nvSpPr>
          <p:cNvPr id="4" name="Slide Number Placeholder 3">
            <a:extLst>
              <a:ext uri="{FF2B5EF4-FFF2-40B4-BE49-F238E27FC236}">
                <a16:creationId xmlns:a16="http://schemas.microsoft.com/office/drawing/2014/main" id="{0BE19EBE-AF2D-427E-96F1-9FF6FAB0FF6A}"/>
              </a:ext>
            </a:extLst>
          </p:cNvPr>
          <p:cNvSpPr>
            <a:spLocks noGrp="1"/>
          </p:cNvSpPr>
          <p:nvPr>
            <p:ph type="sldNum" sz="quarter" idx="12"/>
          </p:nvPr>
        </p:nvSpPr>
        <p:spPr/>
        <p:txBody>
          <a:bodyPr/>
          <a:lstStyle/>
          <a:p>
            <a:fld id="{3A98EE3D-8CD1-4C3F-BD1C-C98C9596463C}" type="slidenum">
              <a:rPr lang="en-US" smtClean="0"/>
              <a:t>41</a:t>
            </a:fld>
            <a:endParaRPr lang="en-US"/>
          </a:p>
        </p:txBody>
      </p:sp>
    </p:spTree>
    <p:extLst>
      <p:ext uri="{BB962C8B-B14F-4D97-AF65-F5344CB8AC3E}">
        <p14:creationId xmlns:p14="http://schemas.microsoft.com/office/powerpoint/2010/main" val="3520193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7C0519-A6F7-45D1-AF66-2705D43678BE}"/>
              </a:ext>
            </a:extLst>
          </p:cNvPr>
          <p:cNvSpPr>
            <a:spLocks noGrp="1"/>
          </p:cNvSpPr>
          <p:nvPr>
            <p:ph type="title"/>
          </p:nvPr>
        </p:nvSpPr>
        <p:spPr/>
        <p:txBody>
          <a:bodyPr/>
          <a:lstStyle/>
          <a:p>
            <a:r>
              <a:rPr lang="en-US"/>
              <a:t>GNNs in Chemistry</a:t>
            </a:r>
          </a:p>
        </p:txBody>
      </p:sp>
      <p:sp>
        <p:nvSpPr>
          <p:cNvPr id="8" name="Content Placeholder 7">
            <a:extLst>
              <a:ext uri="{FF2B5EF4-FFF2-40B4-BE49-F238E27FC236}">
                <a16:creationId xmlns:a16="http://schemas.microsoft.com/office/drawing/2014/main" id="{3DDFE7E5-200B-45DA-893F-79160EBE6325}"/>
              </a:ext>
            </a:extLst>
          </p:cNvPr>
          <p:cNvSpPr>
            <a:spLocks noGrp="1"/>
          </p:cNvSpPr>
          <p:nvPr>
            <p:ph idx="1"/>
          </p:nvPr>
        </p:nvSpPr>
        <p:spPr/>
        <p:txBody>
          <a:bodyPr anchor="t"/>
          <a:lstStyle/>
          <a:p>
            <a:r>
              <a:rPr lang="en-US"/>
              <a:t>Molecules are naturally represented as Graph</a:t>
            </a:r>
          </a:p>
          <a:p>
            <a:pPr lvl="1"/>
            <a:r>
              <a:rPr lang="en-US"/>
              <a:t>Atoms are vertices</a:t>
            </a:r>
          </a:p>
          <a:p>
            <a:pPr lvl="1"/>
            <a:r>
              <a:rPr lang="en-US"/>
              <a:t>Bonds are edges</a:t>
            </a:r>
          </a:p>
        </p:txBody>
      </p:sp>
      <p:sp>
        <p:nvSpPr>
          <p:cNvPr id="2" name="Slide Number Placeholder 1">
            <a:extLst>
              <a:ext uri="{FF2B5EF4-FFF2-40B4-BE49-F238E27FC236}">
                <a16:creationId xmlns:a16="http://schemas.microsoft.com/office/drawing/2014/main" id="{A22FCD80-A9C7-4DF7-92BE-2B2665A6F6E2}"/>
              </a:ext>
            </a:extLst>
          </p:cNvPr>
          <p:cNvSpPr>
            <a:spLocks noGrp="1"/>
          </p:cNvSpPr>
          <p:nvPr>
            <p:ph type="sldNum" sz="quarter" idx="12"/>
          </p:nvPr>
        </p:nvSpPr>
        <p:spPr/>
        <p:txBody>
          <a:bodyPr/>
          <a:lstStyle/>
          <a:p>
            <a:fld id="{3A98EE3D-8CD1-4C3F-BD1C-C98C9596463C}" type="slidenum">
              <a:rPr lang="en-US" smtClean="0"/>
              <a:t>42</a:t>
            </a:fld>
            <a:endParaRPr lang="en-US"/>
          </a:p>
        </p:txBody>
      </p:sp>
    </p:spTree>
    <p:extLst>
      <p:ext uri="{BB962C8B-B14F-4D97-AF65-F5344CB8AC3E}">
        <p14:creationId xmlns:p14="http://schemas.microsoft.com/office/powerpoint/2010/main" val="417463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E31393-819F-4F93-AA1F-91DFE4426330}"/>
              </a:ext>
            </a:extLst>
          </p:cNvPr>
          <p:cNvSpPr>
            <a:spLocks noGrp="1"/>
          </p:cNvSpPr>
          <p:nvPr>
            <p:ph type="title"/>
          </p:nvPr>
        </p:nvSpPr>
        <p:spPr/>
        <p:txBody>
          <a:bodyPr/>
          <a:lstStyle/>
          <a:p>
            <a:r>
              <a:rPr lang="en-US" cap="none"/>
              <a:t>GNNs in chemistry</a:t>
            </a:r>
          </a:p>
        </p:txBody>
      </p:sp>
      <p:pic>
        <p:nvPicPr>
          <p:cNvPr id="8" name="Picture Placeholder 7">
            <a:extLst>
              <a:ext uri="{FF2B5EF4-FFF2-40B4-BE49-F238E27FC236}">
                <a16:creationId xmlns:a16="http://schemas.microsoft.com/office/drawing/2014/main" id="{83FCF1B8-7F19-48EE-A767-D7FC109EB8A0}"/>
              </a:ext>
            </a:extLst>
          </p:cNvPr>
          <p:cNvPicPr>
            <a:picLocks noGrp="1" noChangeAspect="1"/>
          </p:cNvPicPr>
          <p:nvPr>
            <p:ph type="pic" idx="1"/>
          </p:nvPr>
        </p:nvPicPr>
        <p:blipFill rotWithShape="1">
          <a:blip r:embed="rId3"/>
          <a:srcRect t="8396" b="3037"/>
          <a:stretch/>
        </p:blipFill>
        <p:spPr>
          <a:xfrm>
            <a:off x="447817" y="641350"/>
            <a:ext cx="11290859" cy="3886400"/>
          </a:xfrm>
        </p:spPr>
      </p:pic>
      <p:sp>
        <p:nvSpPr>
          <p:cNvPr id="6" name="Text Placeholder 5">
            <a:extLst>
              <a:ext uri="{FF2B5EF4-FFF2-40B4-BE49-F238E27FC236}">
                <a16:creationId xmlns:a16="http://schemas.microsoft.com/office/drawing/2014/main" id="{1B04468E-5201-4ECA-97B6-2D29DD5B270D}"/>
              </a:ext>
            </a:extLst>
          </p:cNvPr>
          <p:cNvSpPr>
            <a:spLocks noGrp="1"/>
          </p:cNvSpPr>
          <p:nvPr>
            <p:ph type="body" sz="half" idx="2"/>
          </p:nvPr>
        </p:nvSpPr>
        <p:spPr/>
        <p:txBody>
          <a:bodyPr/>
          <a:lstStyle/>
          <a:p>
            <a:r>
              <a:rPr lang="en-US"/>
              <a:t>Citronellal molecule (Center) Adjacency matrix of the bonds in the molecule (Right) Graph representation of the molecule.</a:t>
            </a:r>
            <a:r>
              <a:rPr lang="en-US" i="0" baseline="30000">
                <a:latin typeface="+mj-lt"/>
              </a:rPr>
              <a:t>1</a:t>
            </a:r>
            <a:endParaRPr lang="en-US" baseline="30000"/>
          </a:p>
        </p:txBody>
      </p:sp>
      <p:sp>
        <p:nvSpPr>
          <p:cNvPr id="2" name="Slide Number Placeholder 1">
            <a:extLst>
              <a:ext uri="{FF2B5EF4-FFF2-40B4-BE49-F238E27FC236}">
                <a16:creationId xmlns:a16="http://schemas.microsoft.com/office/drawing/2014/main" id="{3326E393-618C-4445-A826-EA183A235180}"/>
              </a:ext>
            </a:extLst>
          </p:cNvPr>
          <p:cNvSpPr>
            <a:spLocks noGrp="1"/>
          </p:cNvSpPr>
          <p:nvPr>
            <p:ph type="sldNum" sz="quarter" idx="12"/>
          </p:nvPr>
        </p:nvSpPr>
        <p:spPr/>
        <p:txBody>
          <a:bodyPr/>
          <a:lstStyle/>
          <a:p>
            <a:fld id="{3A98EE3D-8CD1-4C3F-BD1C-C98C9596463C}" type="slidenum">
              <a:rPr lang="en-US" smtClean="0"/>
              <a:t>43</a:t>
            </a:fld>
            <a:endParaRPr lang="en-US"/>
          </a:p>
        </p:txBody>
      </p:sp>
      <p:sp>
        <p:nvSpPr>
          <p:cNvPr id="3" name="Footer Placeholder 2">
            <a:extLst>
              <a:ext uri="{FF2B5EF4-FFF2-40B4-BE49-F238E27FC236}">
                <a16:creationId xmlns:a16="http://schemas.microsoft.com/office/drawing/2014/main" id="{7CD008D0-E3F0-4A62-A212-92F12F4EE017}"/>
              </a:ext>
            </a:extLst>
          </p:cNvPr>
          <p:cNvSpPr>
            <a:spLocks noGrp="1"/>
          </p:cNvSpPr>
          <p:nvPr>
            <p:ph type="ftr" sz="quarter" idx="11"/>
          </p:nvPr>
        </p:nvSpPr>
        <p:spPr/>
        <p:txBody>
          <a:bodyPr/>
          <a:lstStyle/>
          <a:p>
            <a:r>
              <a:rPr lang="en-US"/>
              <a:t>1   https://</a:t>
            </a:r>
            <a:r>
              <a:rPr lang="en-US" err="1"/>
              <a:t>distill.pub</a:t>
            </a:r>
            <a:r>
              <a:rPr lang="en-US"/>
              <a:t>/2021/</a:t>
            </a:r>
            <a:r>
              <a:rPr lang="en-US" err="1"/>
              <a:t>gnn</a:t>
            </a:r>
            <a:r>
              <a:rPr lang="en-US"/>
              <a:t>-intro/ </a:t>
            </a:r>
          </a:p>
        </p:txBody>
      </p:sp>
    </p:spTree>
    <p:extLst>
      <p:ext uri="{BB962C8B-B14F-4D97-AF65-F5344CB8AC3E}">
        <p14:creationId xmlns:p14="http://schemas.microsoft.com/office/powerpoint/2010/main" val="2500400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E31393-819F-4F93-AA1F-91DFE4426330}"/>
              </a:ext>
            </a:extLst>
          </p:cNvPr>
          <p:cNvSpPr>
            <a:spLocks noGrp="1"/>
          </p:cNvSpPr>
          <p:nvPr>
            <p:ph type="title"/>
          </p:nvPr>
        </p:nvSpPr>
        <p:spPr/>
        <p:txBody>
          <a:bodyPr/>
          <a:lstStyle/>
          <a:p>
            <a:r>
              <a:rPr lang="en-US" cap="none"/>
              <a:t>GNNs in chemistry</a:t>
            </a:r>
          </a:p>
        </p:txBody>
      </p:sp>
      <p:pic>
        <p:nvPicPr>
          <p:cNvPr id="8" name="Picture Placeholder 7">
            <a:extLst>
              <a:ext uri="{FF2B5EF4-FFF2-40B4-BE49-F238E27FC236}">
                <a16:creationId xmlns:a16="http://schemas.microsoft.com/office/drawing/2014/main" id="{83FCF1B8-7F19-48EE-A767-D7FC109EB8A0}"/>
              </a:ext>
            </a:extLst>
          </p:cNvPr>
          <p:cNvPicPr>
            <a:picLocks noGrp="1" noChangeAspect="1"/>
          </p:cNvPicPr>
          <p:nvPr>
            <p:ph type="pic" idx="1"/>
          </p:nvPr>
        </p:nvPicPr>
        <p:blipFill rotWithShape="1">
          <a:blip r:embed="rId3"/>
          <a:srcRect t="7021" b="1485"/>
          <a:stretch/>
        </p:blipFill>
        <p:spPr>
          <a:xfrm>
            <a:off x="447817" y="641350"/>
            <a:ext cx="11290859" cy="3886400"/>
          </a:xfrm>
        </p:spPr>
      </p:pic>
      <p:sp>
        <p:nvSpPr>
          <p:cNvPr id="6" name="Text Placeholder 5">
            <a:extLst>
              <a:ext uri="{FF2B5EF4-FFF2-40B4-BE49-F238E27FC236}">
                <a16:creationId xmlns:a16="http://schemas.microsoft.com/office/drawing/2014/main" id="{1B04468E-5201-4ECA-97B6-2D29DD5B270D}"/>
              </a:ext>
            </a:extLst>
          </p:cNvPr>
          <p:cNvSpPr>
            <a:spLocks noGrp="1"/>
          </p:cNvSpPr>
          <p:nvPr>
            <p:ph type="body" sz="half" idx="2"/>
          </p:nvPr>
        </p:nvSpPr>
        <p:spPr/>
        <p:txBody>
          <a:bodyPr/>
          <a:lstStyle/>
          <a:p>
            <a:r>
              <a:rPr lang="en-US"/>
              <a:t> 3d representation of the Caffeine molecule (Center) Adjacency matrix of the bonds in the molecule (Right) Graph representation of the molecule.</a:t>
            </a:r>
            <a:r>
              <a:rPr lang="en-US" i="0" baseline="30000">
                <a:latin typeface="+mj-lt"/>
              </a:rPr>
              <a:t>1</a:t>
            </a:r>
            <a:endParaRPr lang="en-US" baseline="30000"/>
          </a:p>
        </p:txBody>
      </p:sp>
      <p:sp>
        <p:nvSpPr>
          <p:cNvPr id="2" name="Slide Number Placeholder 1">
            <a:extLst>
              <a:ext uri="{FF2B5EF4-FFF2-40B4-BE49-F238E27FC236}">
                <a16:creationId xmlns:a16="http://schemas.microsoft.com/office/drawing/2014/main" id="{CD4B8A79-0EC4-4BDE-864E-66CF1E9B1D48}"/>
              </a:ext>
            </a:extLst>
          </p:cNvPr>
          <p:cNvSpPr>
            <a:spLocks noGrp="1"/>
          </p:cNvSpPr>
          <p:nvPr>
            <p:ph type="sldNum" sz="quarter" idx="12"/>
          </p:nvPr>
        </p:nvSpPr>
        <p:spPr/>
        <p:txBody>
          <a:bodyPr/>
          <a:lstStyle/>
          <a:p>
            <a:fld id="{3A98EE3D-8CD1-4C3F-BD1C-C98C9596463C}" type="slidenum">
              <a:rPr lang="en-US" smtClean="0"/>
              <a:t>44</a:t>
            </a:fld>
            <a:endParaRPr lang="en-US"/>
          </a:p>
        </p:txBody>
      </p:sp>
      <p:sp>
        <p:nvSpPr>
          <p:cNvPr id="3" name="Footer Placeholder 2">
            <a:extLst>
              <a:ext uri="{FF2B5EF4-FFF2-40B4-BE49-F238E27FC236}">
                <a16:creationId xmlns:a16="http://schemas.microsoft.com/office/drawing/2014/main" id="{7260623F-517F-433D-8E6A-C962FEBC8E81}"/>
              </a:ext>
            </a:extLst>
          </p:cNvPr>
          <p:cNvSpPr>
            <a:spLocks noGrp="1"/>
          </p:cNvSpPr>
          <p:nvPr>
            <p:ph type="ftr" sz="quarter" idx="11"/>
          </p:nvPr>
        </p:nvSpPr>
        <p:spPr/>
        <p:txBody>
          <a:bodyPr/>
          <a:lstStyle/>
          <a:p>
            <a:r>
              <a:rPr lang="en-US"/>
              <a:t>1   https://distill.pub/2021/gnn-intro/ </a:t>
            </a:r>
          </a:p>
        </p:txBody>
      </p:sp>
    </p:spTree>
    <p:extLst>
      <p:ext uri="{BB962C8B-B14F-4D97-AF65-F5344CB8AC3E}">
        <p14:creationId xmlns:p14="http://schemas.microsoft.com/office/powerpoint/2010/main" val="2578848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336C8-7715-4E38-9BE1-A63CD3AA1267}"/>
              </a:ext>
            </a:extLst>
          </p:cNvPr>
          <p:cNvSpPr>
            <a:spLocks noGrp="1"/>
          </p:cNvSpPr>
          <p:nvPr>
            <p:ph type="title"/>
          </p:nvPr>
        </p:nvSpPr>
        <p:spPr/>
        <p:txBody>
          <a:bodyPr/>
          <a:lstStyle/>
          <a:p>
            <a:r>
              <a:rPr lang="en-US"/>
              <a:t>Motivation</a:t>
            </a:r>
          </a:p>
        </p:txBody>
      </p:sp>
      <p:sp>
        <p:nvSpPr>
          <p:cNvPr id="6" name="Content Placeholder 5">
            <a:extLst>
              <a:ext uri="{FF2B5EF4-FFF2-40B4-BE49-F238E27FC236}">
                <a16:creationId xmlns:a16="http://schemas.microsoft.com/office/drawing/2014/main" id="{B161C274-A409-49B2-8034-345BCA2A1EA4}"/>
              </a:ext>
            </a:extLst>
          </p:cNvPr>
          <p:cNvSpPr>
            <a:spLocks noGrp="1"/>
          </p:cNvSpPr>
          <p:nvPr>
            <p:ph idx="1"/>
          </p:nvPr>
        </p:nvSpPr>
        <p:spPr/>
        <p:txBody>
          <a:bodyPr/>
          <a:lstStyle/>
          <a:p>
            <a:r>
              <a:rPr lang="en-US"/>
              <a:t>Metal Organic Framework (MOFs)</a:t>
            </a:r>
          </a:p>
          <a:p>
            <a:pPr lvl="1"/>
            <a:r>
              <a:rPr lang="en-US"/>
              <a:t>Nano-porous materials</a:t>
            </a:r>
          </a:p>
          <a:p>
            <a:pPr lvl="1"/>
            <a:r>
              <a:rPr lang="en-US"/>
              <a:t> Repeated structure (unit cell)</a:t>
            </a:r>
          </a:p>
        </p:txBody>
      </p:sp>
      <p:pic>
        <p:nvPicPr>
          <p:cNvPr id="8" name="Picture 7" descr="A picture containing text, blurry&#10;&#10;Description automatically generated">
            <a:extLst>
              <a:ext uri="{FF2B5EF4-FFF2-40B4-BE49-F238E27FC236}">
                <a16:creationId xmlns:a16="http://schemas.microsoft.com/office/drawing/2014/main" id="{D399DB5F-1883-42DE-89BA-0DB9E851393E}"/>
              </a:ext>
            </a:extLst>
          </p:cNvPr>
          <p:cNvPicPr>
            <a:picLocks noChangeAspect="1"/>
          </p:cNvPicPr>
          <p:nvPr/>
        </p:nvPicPr>
        <p:blipFill rotWithShape="1">
          <a:blip r:embed="rId3"/>
          <a:srcRect l="1060" r="1469" b="12190"/>
          <a:stretch/>
        </p:blipFill>
        <p:spPr>
          <a:xfrm>
            <a:off x="6600825" y="2491840"/>
            <a:ext cx="4693004" cy="2649432"/>
          </a:xfrm>
          <a:prstGeom prst="rect">
            <a:avLst/>
          </a:prstGeom>
        </p:spPr>
      </p:pic>
      <p:sp>
        <p:nvSpPr>
          <p:cNvPr id="2" name="Slide Number Placeholder 1">
            <a:extLst>
              <a:ext uri="{FF2B5EF4-FFF2-40B4-BE49-F238E27FC236}">
                <a16:creationId xmlns:a16="http://schemas.microsoft.com/office/drawing/2014/main" id="{C6027F07-5211-482C-8539-4191F5263485}"/>
              </a:ext>
            </a:extLst>
          </p:cNvPr>
          <p:cNvSpPr>
            <a:spLocks noGrp="1"/>
          </p:cNvSpPr>
          <p:nvPr>
            <p:ph type="sldNum" sz="quarter" idx="12"/>
          </p:nvPr>
        </p:nvSpPr>
        <p:spPr/>
        <p:txBody>
          <a:bodyPr/>
          <a:lstStyle/>
          <a:p>
            <a:fld id="{3A98EE3D-8CD1-4C3F-BD1C-C98C9596463C}" type="slidenum">
              <a:rPr lang="en-US" smtClean="0"/>
              <a:t>45</a:t>
            </a:fld>
            <a:endParaRPr lang="en-US"/>
          </a:p>
        </p:txBody>
      </p:sp>
      <p:sp>
        <p:nvSpPr>
          <p:cNvPr id="3" name="Footer Placeholder 2">
            <a:extLst>
              <a:ext uri="{FF2B5EF4-FFF2-40B4-BE49-F238E27FC236}">
                <a16:creationId xmlns:a16="http://schemas.microsoft.com/office/drawing/2014/main" id="{7632CBE1-9AAB-4586-B331-1932B1F7877D}"/>
              </a:ext>
            </a:extLst>
          </p:cNvPr>
          <p:cNvSpPr>
            <a:spLocks noGrp="1"/>
          </p:cNvSpPr>
          <p:nvPr>
            <p:ph type="ftr" sz="quarter" idx="11"/>
          </p:nvPr>
        </p:nvSpPr>
        <p:spPr/>
        <p:txBody>
          <a:bodyPr/>
          <a:lstStyle/>
          <a:p>
            <a:r>
              <a:rPr lang="en-US" cap="none"/>
              <a:t>https://www.youtube.com/watch?v=pblmhrrb-m8</a:t>
            </a:r>
            <a:endParaRPr lang="en-US"/>
          </a:p>
        </p:txBody>
      </p:sp>
      <p:sp>
        <p:nvSpPr>
          <p:cNvPr id="9" name="TextBox 8">
            <a:extLst>
              <a:ext uri="{FF2B5EF4-FFF2-40B4-BE49-F238E27FC236}">
                <a16:creationId xmlns:a16="http://schemas.microsoft.com/office/drawing/2014/main" id="{0C7B83D6-AE00-4B7A-95A2-B5CEC82753F1}"/>
              </a:ext>
            </a:extLst>
          </p:cNvPr>
          <p:cNvSpPr txBox="1"/>
          <p:nvPr/>
        </p:nvSpPr>
        <p:spPr>
          <a:xfrm>
            <a:off x="11198855" y="2085682"/>
            <a:ext cx="628650" cy="369332"/>
          </a:xfrm>
          <a:prstGeom prst="rect">
            <a:avLst/>
          </a:prstGeom>
          <a:noFill/>
        </p:spPr>
        <p:txBody>
          <a:bodyPr wrap="square">
            <a:spAutoFit/>
          </a:bodyPr>
          <a:lstStyle/>
          <a:p>
            <a:r>
              <a:rPr lang="en-US"/>
              <a:t>1</a:t>
            </a:r>
          </a:p>
        </p:txBody>
      </p:sp>
    </p:spTree>
    <p:extLst>
      <p:ext uri="{BB962C8B-B14F-4D97-AF65-F5344CB8AC3E}">
        <p14:creationId xmlns:p14="http://schemas.microsoft.com/office/powerpoint/2010/main" val="323259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336C8-7715-4E38-9BE1-A63CD3AA1267}"/>
              </a:ext>
            </a:extLst>
          </p:cNvPr>
          <p:cNvSpPr>
            <a:spLocks noGrp="1"/>
          </p:cNvSpPr>
          <p:nvPr>
            <p:ph type="title"/>
          </p:nvPr>
        </p:nvSpPr>
        <p:spPr/>
        <p:txBody>
          <a:bodyPr/>
          <a:lstStyle/>
          <a:p>
            <a:r>
              <a:rPr lang="en-US"/>
              <a:t>Motivation</a:t>
            </a:r>
          </a:p>
        </p:txBody>
      </p:sp>
      <p:pic>
        <p:nvPicPr>
          <p:cNvPr id="8" name="Picture 7" descr="A picture containing text, blurry&#10;&#10;Description automatically generated">
            <a:extLst>
              <a:ext uri="{FF2B5EF4-FFF2-40B4-BE49-F238E27FC236}">
                <a16:creationId xmlns:a16="http://schemas.microsoft.com/office/drawing/2014/main" id="{D399DB5F-1883-42DE-89BA-0DB9E851393E}"/>
              </a:ext>
            </a:extLst>
          </p:cNvPr>
          <p:cNvPicPr>
            <a:picLocks noChangeAspect="1"/>
          </p:cNvPicPr>
          <p:nvPr/>
        </p:nvPicPr>
        <p:blipFill rotWithShape="1">
          <a:blip r:embed="rId3"/>
          <a:srcRect l="1060" r="1469" b="12190"/>
          <a:stretch/>
        </p:blipFill>
        <p:spPr>
          <a:xfrm>
            <a:off x="6600825" y="2491840"/>
            <a:ext cx="4693004" cy="2649432"/>
          </a:xfrm>
          <a:prstGeom prst="rect">
            <a:avLst/>
          </a:prstGeom>
        </p:spPr>
      </p:pic>
      <p:sp>
        <p:nvSpPr>
          <p:cNvPr id="2" name="Slide Number Placeholder 1">
            <a:extLst>
              <a:ext uri="{FF2B5EF4-FFF2-40B4-BE49-F238E27FC236}">
                <a16:creationId xmlns:a16="http://schemas.microsoft.com/office/drawing/2014/main" id="{C6027F07-5211-482C-8539-4191F5263485}"/>
              </a:ext>
            </a:extLst>
          </p:cNvPr>
          <p:cNvSpPr>
            <a:spLocks noGrp="1"/>
          </p:cNvSpPr>
          <p:nvPr>
            <p:ph type="sldNum" sz="quarter" idx="12"/>
          </p:nvPr>
        </p:nvSpPr>
        <p:spPr/>
        <p:txBody>
          <a:bodyPr/>
          <a:lstStyle/>
          <a:p>
            <a:fld id="{3A98EE3D-8CD1-4C3F-BD1C-C98C9596463C}" type="slidenum">
              <a:rPr lang="en-US" smtClean="0"/>
              <a:t>46</a:t>
            </a:fld>
            <a:endParaRPr lang="en-US"/>
          </a:p>
        </p:txBody>
      </p:sp>
      <p:sp>
        <p:nvSpPr>
          <p:cNvPr id="3" name="Footer Placeholder 2">
            <a:extLst>
              <a:ext uri="{FF2B5EF4-FFF2-40B4-BE49-F238E27FC236}">
                <a16:creationId xmlns:a16="http://schemas.microsoft.com/office/drawing/2014/main" id="{7632CBE1-9AAB-4586-B331-1932B1F7877D}"/>
              </a:ext>
            </a:extLst>
          </p:cNvPr>
          <p:cNvSpPr>
            <a:spLocks noGrp="1"/>
          </p:cNvSpPr>
          <p:nvPr>
            <p:ph type="ftr" sz="quarter" idx="11"/>
          </p:nvPr>
        </p:nvSpPr>
        <p:spPr/>
        <p:txBody>
          <a:bodyPr/>
          <a:lstStyle/>
          <a:p>
            <a:r>
              <a:rPr lang="en-US" cap="none"/>
              <a:t>https://www.youtube.com/watch?v=pblmhrrb-m8</a:t>
            </a:r>
            <a:endParaRPr lang="en-US"/>
          </a:p>
        </p:txBody>
      </p:sp>
      <p:pic>
        <p:nvPicPr>
          <p:cNvPr id="9" name="Picture 8">
            <a:extLst>
              <a:ext uri="{FF2B5EF4-FFF2-40B4-BE49-F238E27FC236}">
                <a16:creationId xmlns:a16="http://schemas.microsoft.com/office/drawing/2014/main" id="{760D4375-AC79-43C0-B8EE-A7F126363AD4}"/>
              </a:ext>
            </a:extLst>
          </p:cNvPr>
          <p:cNvPicPr>
            <a:picLocks noChangeAspect="1"/>
          </p:cNvPicPr>
          <p:nvPr/>
        </p:nvPicPr>
        <p:blipFill>
          <a:blip r:embed="rId4"/>
          <a:srcRect l="2401" r="2401"/>
          <a:stretch/>
        </p:blipFill>
        <p:spPr>
          <a:xfrm>
            <a:off x="303523" y="2277561"/>
            <a:ext cx="5382902" cy="3038913"/>
          </a:xfrm>
          <a:prstGeom prst="rect">
            <a:avLst/>
          </a:prstGeom>
        </p:spPr>
      </p:pic>
      <p:sp>
        <p:nvSpPr>
          <p:cNvPr id="11" name="TextBox 10">
            <a:extLst>
              <a:ext uri="{FF2B5EF4-FFF2-40B4-BE49-F238E27FC236}">
                <a16:creationId xmlns:a16="http://schemas.microsoft.com/office/drawing/2014/main" id="{93865DC7-23EA-4357-9D31-709F776BB346}"/>
              </a:ext>
            </a:extLst>
          </p:cNvPr>
          <p:cNvSpPr txBox="1"/>
          <p:nvPr/>
        </p:nvSpPr>
        <p:spPr>
          <a:xfrm>
            <a:off x="581191" y="1481187"/>
            <a:ext cx="11029615" cy="369332"/>
          </a:xfrm>
          <a:prstGeom prst="rect">
            <a:avLst/>
          </a:prstGeom>
          <a:noFill/>
        </p:spPr>
        <p:txBody>
          <a:bodyPr wrap="square">
            <a:spAutoFit/>
          </a:bodyPr>
          <a:lstStyle/>
          <a:p>
            <a:r>
              <a:rPr lang="en-US"/>
              <a:t>metal organic framework (MOFs)  |  nano-porous materials  |  repeated unit cell</a:t>
            </a:r>
          </a:p>
        </p:txBody>
      </p:sp>
      <p:sp>
        <p:nvSpPr>
          <p:cNvPr id="12" name="TextBox 11">
            <a:extLst>
              <a:ext uri="{FF2B5EF4-FFF2-40B4-BE49-F238E27FC236}">
                <a16:creationId xmlns:a16="http://schemas.microsoft.com/office/drawing/2014/main" id="{7444FC53-CDD5-4EDF-BDEF-3AB7AFF96095}"/>
              </a:ext>
            </a:extLst>
          </p:cNvPr>
          <p:cNvSpPr txBox="1"/>
          <p:nvPr/>
        </p:nvSpPr>
        <p:spPr>
          <a:xfrm>
            <a:off x="11198855" y="2085682"/>
            <a:ext cx="628650" cy="369332"/>
          </a:xfrm>
          <a:prstGeom prst="rect">
            <a:avLst/>
          </a:prstGeom>
          <a:noFill/>
        </p:spPr>
        <p:txBody>
          <a:bodyPr wrap="square">
            <a:spAutoFit/>
          </a:bodyPr>
          <a:lstStyle/>
          <a:p>
            <a:r>
              <a:rPr lang="en-US"/>
              <a:t>1</a:t>
            </a:r>
          </a:p>
        </p:txBody>
      </p:sp>
    </p:spTree>
    <p:extLst>
      <p:ext uri="{BB962C8B-B14F-4D97-AF65-F5344CB8AC3E}">
        <p14:creationId xmlns:p14="http://schemas.microsoft.com/office/powerpoint/2010/main" val="2838935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336C8-7715-4E38-9BE1-A63CD3AA1267}"/>
              </a:ext>
            </a:extLst>
          </p:cNvPr>
          <p:cNvSpPr>
            <a:spLocks noGrp="1"/>
          </p:cNvSpPr>
          <p:nvPr>
            <p:ph type="title"/>
          </p:nvPr>
        </p:nvSpPr>
        <p:spPr/>
        <p:txBody>
          <a:bodyPr/>
          <a:lstStyle/>
          <a:p>
            <a:r>
              <a:rPr lang="en-US"/>
              <a:t>Motivation</a:t>
            </a:r>
          </a:p>
        </p:txBody>
      </p:sp>
      <p:pic>
        <p:nvPicPr>
          <p:cNvPr id="8" name="Picture 7" descr="A picture containing text, blurry&#10;&#10;Description automatically generated">
            <a:extLst>
              <a:ext uri="{FF2B5EF4-FFF2-40B4-BE49-F238E27FC236}">
                <a16:creationId xmlns:a16="http://schemas.microsoft.com/office/drawing/2014/main" id="{D399DB5F-1883-42DE-89BA-0DB9E851393E}"/>
              </a:ext>
            </a:extLst>
          </p:cNvPr>
          <p:cNvPicPr>
            <a:picLocks noChangeAspect="1"/>
          </p:cNvPicPr>
          <p:nvPr/>
        </p:nvPicPr>
        <p:blipFill rotWithShape="1">
          <a:blip r:embed="rId3"/>
          <a:srcRect l="1060" r="1469" b="12190"/>
          <a:stretch/>
        </p:blipFill>
        <p:spPr>
          <a:xfrm>
            <a:off x="6600825" y="2491840"/>
            <a:ext cx="4693004" cy="2649432"/>
          </a:xfrm>
          <a:prstGeom prst="rect">
            <a:avLst/>
          </a:prstGeom>
        </p:spPr>
      </p:pic>
      <p:sp>
        <p:nvSpPr>
          <p:cNvPr id="2" name="Slide Number Placeholder 1">
            <a:extLst>
              <a:ext uri="{FF2B5EF4-FFF2-40B4-BE49-F238E27FC236}">
                <a16:creationId xmlns:a16="http://schemas.microsoft.com/office/drawing/2014/main" id="{C6027F07-5211-482C-8539-4191F5263485}"/>
              </a:ext>
            </a:extLst>
          </p:cNvPr>
          <p:cNvSpPr>
            <a:spLocks noGrp="1"/>
          </p:cNvSpPr>
          <p:nvPr>
            <p:ph type="sldNum" sz="quarter" idx="12"/>
          </p:nvPr>
        </p:nvSpPr>
        <p:spPr/>
        <p:txBody>
          <a:bodyPr/>
          <a:lstStyle/>
          <a:p>
            <a:fld id="{3A98EE3D-8CD1-4C3F-BD1C-C98C9596463C}" type="slidenum">
              <a:rPr lang="en-US" smtClean="0"/>
              <a:t>47</a:t>
            </a:fld>
            <a:endParaRPr lang="en-US"/>
          </a:p>
        </p:txBody>
      </p:sp>
      <p:sp>
        <p:nvSpPr>
          <p:cNvPr id="3" name="Footer Placeholder 2">
            <a:extLst>
              <a:ext uri="{FF2B5EF4-FFF2-40B4-BE49-F238E27FC236}">
                <a16:creationId xmlns:a16="http://schemas.microsoft.com/office/drawing/2014/main" id="{7632CBE1-9AAB-4586-B331-1932B1F7877D}"/>
              </a:ext>
            </a:extLst>
          </p:cNvPr>
          <p:cNvSpPr>
            <a:spLocks noGrp="1"/>
          </p:cNvSpPr>
          <p:nvPr>
            <p:ph type="ftr" sz="quarter" idx="11"/>
          </p:nvPr>
        </p:nvSpPr>
        <p:spPr/>
        <p:txBody>
          <a:bodyPr/>
          <a:lstStyle/>
          <a:p>
            <a:r>
              <a:rPr lang="en-US" cap="none"/>
              <a:t>https://www.youtube.com/watch?v=pblmhrrb-m8</a:t>
            </a:r>
            <a:endParaRPr lang="en-US"/>
          </a:p>
        </p:txBody>
      </p:sp>
      <p:sp>
        <p:nvSpPr>
          <p:cNvPr id="11" name="TextBox 10">
            <a:extLst>
              <a:ext uri="{FF2B5EF4-FFF2-40B4-BE49-F238E27FC236}">
                <a16:creationId xmlns:a16="http://schemas.microsoft.com/office/drawing/2014/main" id="{93865DC7-23EA-4357-9D31-709F776BB346}"/>
              </a:ext>
            </a:extLst>
          </p:cNvPr>
          <p:cNvSpPr txBox="1"/>
          <p:nvPr/>
        </p:nvSpPr>
        <p:spPr>
          <a:xfrm>
            <a:off x="581191" y="1481187"/>
            <a:ext cx="11029615" cy="369332"/>
          </a:xfrm>
          <a:prstGeom prst="rect">
            <a:avLst/>
          </a:prstGeom>
          <a:noFill/>
        </p:spPr>
        <p:txBody>
          <a:bodyPr wrap="square">
            <a:spAutoFit/>
          </a:bodyPr>
          <a:lstStyle/>
          <a:p>
            <a:r>
              <a:rPr lang="en-US"/>
              <a:t>metal organic framework (MOFs)  |  nano-porous materials  |  repeated unit cell</a:t>
            </a:r>
          </a:p>
        </p:txBody>
      </p:sp>
      <p:pic>
        <p:nvPicPr>
          <p:cNvPr id="10" name="Picture 9">
            <a:extLst>
              <a:ext uri="{FF2B5EF4-FFF2-40B4-BE49-F238E27FC236}">
                <a16:creationId xmlns:a16="http://schemas.microsoft.com/office/drawing/2014/main" id="{96B5C48A-54FD-49CA-A243-687652D3B175}"/>
              </a:ext>
            </a:extLst>
          </p:cNvPr>
          <p:cNvPicPr>
            <a:picLocks noChangeAspect="1"/>
          </p:cNvPicPr>
          <p:nvPr/>
        </p:nvPicPr>
        <p:blipFill>
          <a:blip r:embed="rId4"/>
          <a:srcRect t="522" b="522"/>
          <a:stretch/>
        </p:blipFill>
        <p:spPr>
          <a:xfrm>
            <a:off x="170147" y="2127706"/>
            <a:ext cx="5592477" cy="3157229"/>
          </a:xfrm>
          <a:prstGeom prst="rect">
            <a:avLst/>
          </a:prstGeom>
        </p:spPr>
      </p:pic>
      <p:sp>
        <p:nvSpPr>
          <p:cNvPr id="12" name="TextBox 11">
            <a:extLst>
              <a:ext uri="{FF2B5EF4-FFF2-40B4-BE49-F238E27FC236}">
                <a16:creationId xmlns:a16="http://schemas.microsoft.com/office/drawing/2014/main" id="{FD61BFCE-4896-4F02-AA56-3C48A39D8637}"/>
              </a:ext>
            </a:extLst>
          </p:cNvPr>
          <p:cNvSpPr txBox="1"/>
          <p:nvPr/>
        </p:nvSpPr>
        <p:spPr>
          <a:xfrm>
            <a:off x="31927" y="5885899"/>
            <a:ext cx="8915400" cy="369332"/>
          </a:xfrm>
          <a:prstGeom prst="rect">
            <a:avLst/>
          </a:prstGeom>
          <a:noFill/>
        </p:spPr>
        <p:txBody>
          <a:bodyPr wrap="square">
            <a:spAutoFit/>
          </a:bodyPr>
          <a:lstStyle/>
          <a:p>
            <a:pPr lvl="2"/>
            <a:r>
              <a:rPr lang="en-US">
                <a:solidFill>
                  <a:srgbClr val="FF0000"/>
                </a:solidFill>
              </a:rPr>
              <a:t>Translational invariance  |  Rotational invariance </a:t>
            </a:r>
          </a:p>
        </p:txBody>
      </p:sp>
      <p:sp>
        <p:nvSpPr>
          <p:cNvPr id="13" name="TextBox 12">
            <a:extLst>
              <a:ext uri="{FF2B5EF4-FFF2-40B4-BE49-F238E27FC236}">
                <a16:creationId xmlns:a16="http://schemas.microsoft.com/office/drawing/2014/main" id="{756F6F0F-353F-4FE6-99AA-95DE16C28868}"/>
              </a:ext>
            </a:extLst>
          </p:cNvPr>
          <p:cNvSpPr txBox="1"/>
          <p:nvPr/>
        </p:nvSpPr>
        <p:spPr>
          <a:xfrm>
            <a:off x="11198855" y="2085682"/>
            <a:ext cx="628650" cy="369332"/>
          </a:xfrm>
          <a:prstGeom prst="rect">
            <a:avLst/>
          </a:prstGeom>
          <a:noFill/>
        </p:spPr>
        <p:txBody>
          <a:bodyPr wrap="square">
            <a:spAutoFit/>
          </a:bodyPr>
          <a:lstStyle/>
          <a:p>
            <a:r>
              <a:rPr lang="en-US"/>
              <a:t>1</a:t>
            </a:r>
          </a:p>
        </p:txBody>
      </p:sp>
    </p:spTree>
    <p:extLst>
      <p:ext uri="{BB962C8B-B14F-4D97-AF65-F5344CB8AC3E}">
        <p14:creationId xmlns:p14="http://schemas.microsoft.com/office/powerpoint/2010/main" val="4104149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336C8-7715-4E38-9BE1-A63CD3AA1267}"/>
              </a:ext>
            </a:extLst>
          </p:cNvPr>
          <p:cNvSpPr>
            <a:spLocks noGrp="1"/>
          </p:cNvSpPr>
          <p:nvPr>
            <p:ph type="title"/>
          </p:nvPr>
        </p:nvSpPr>
        <p:spPr/>
        <p:txBody>
          <a:bodyPr/>
          <a:lstStyle/>
          <a:p>
            <a:r>
              <a:rPr lang="en-US"/>
              <a:t>Motivation</a:t>
            </a:r>
          </a:p>
        </p:txBody>
      </p:sp>
      <p:sp>
        <p:nvSpPr>
          <p:cNvPr id="6" name="Content Placeholder 5">
            <a:extLst>
              <a:ext uri="{FF2B5EF4-FFF2-40B4-BE49-F238E27FC236}">
                <a16:creationId xmlns:a16="http://schemas.microsoft.com/office/drawing/2014/main" id="{B161C274-A409-49B2-8034-345BCA2A1EA4}"/>
              </a:ext>
            </a:extLst>
          </p:cNvPr>
          <p:cNvSpPr>
            <a:spLocks noGrp="1"/>
          </p:cNvSpPr>
          <p:nvPr>
            <p:ph idx="1"/>
          </p:nvPr>
        </p:nvSpPr>
        <p:spPr/>
        <p:txBody>
          <a:bodyPr/>
          <a:lstStyle/>
          <a:p>
            <a:r>
              <a:rPr lang="en-US"/>
              <a:t>Metal Organic Framework (MOFs)</a:t>
            </a:r>
          </a:p>
          <a:p>
            <a:pPr lvl="1"/>
            <a:r>
              <a:rPr lang="en-US"/>
              <a:t>Nano-porous materials</a:t>
            </a:r>
          </a:p>
          <a:p>
            <a:pPr lvl="1"/>
            <a:r>
              <a:rPr lang="en-US"/>
              <a:t> Repeated structure (unit cell)</a:t>
            </a:r>
          </a:p>
          <a:p>
            <a:pPr lvl="2"/>
            <a:r>
              <a:rPr lang="en-US"/>
              <a:t>Translational invariance</a:t>
            </a:r>
          </a:p>
          <a:p>
            <a:pPr lvl="2"/>
            <a:r>
              <a:rPr lang="en-US"/>
              <a:t>Rotational invariance </a:t>
            </a:r>
          </a:p>
        </p:txBody>
      </p:sp>
      <p:pic>
        <p:nvPicPr>
          <p:cNvPr id="3" name="Picture 2" descr="A picture containing baseball, indoor, wooden, hard&#10;&#10;Description automatically generated">
            <a:extLst>
              <a:ext uri="{FF2B5EF4-FFF2-40B4-BE49-F238E27FC236}">
                <a16:creationId xmlns:a16="http://schemas.microsoft.com/office/drawing/2014/main" id="{92890E74-13B8-4ACD-9A54-ABCACE07C7B0}"/>
              </a:ext>
            </a:extLst>
          </p:cNvPr>
          <p:cNvPicPr>
            <a:picLocks noChangeAspect="1"/>
          </p:cNvPicPr>
          <p:nvPr/>
        </p:nvPicPr>
        <p:blipFill>
          <a:blip r:embed="rId3"/>
          <a:stretch>
            <a:fillRect/>
          </a:stretch>
        </p:blipFill>
        <p:spPr>
          <a:xfrm>
            <a:off x="7278770" y="1296516"/>
            <a:ext cx="2753109" cy="2467319"/>
          </a:xfrm>
          <a:prstGeom prst="rect">
            <a:avLst/>
          </a:prstGeom>
          <a:ln>
            <a:solidFill>
              <a:srgbClr val="FF0000"/>
            </a:solidFill>
          </a:ln>
          <a:effectLst>
            <a:outerShdw blurRad="292100" dist="139700" dir="2700000" algn="tl" rotWithShape="0">
              <a:srgbClr val="333333">
                <a:alpha val="65000"/>
              </a:srgbClr>
            </a:outerShdw>
          </a:effectLst>
        </p:spPr>
      </p:pic>
      <p:pic>
        <p:nvPicPr>
          <p:cNvPr id="7" name="Picture 6" descr="A picture containing baseball, indoor, wooden&#10;&#10;Description automatically generated">
            <a:extLst>
              <a:ext uri="{FF2B5EF4-FFF2-40B4-BE49-F238E27FC236}">
                <a16:creationId xmlns:a16="http://schemas.microsoft.com/office/drawing/2014/main" id="{178AA43C-1AA5-4D56-AEDA-6374B686088D}"/>
              </a:ext>
            </a:extLst>
          </p:cNvPr>
          <p:cNvPicPr>
            <a:picLocks noChangeAspect="1"/>
          </p:cNvPicPr>
          <p:nvPr/>
        </p:nvPicPr>
        <p:blipFill>
          <a:blip r:embed="rId4"/>
          <a:stretch>
            <a:fillRect/>
          </a:stretch>
        </p:blipFill>
        <p:spPr>
          <a:xfrm>
            <a:off x="7248059" y="4213823"/>
            <a:ext cx="2752344" cy="2376124"/>
          </a:xfrm>
          <a:prstGeom prst="rect">
            <a:avLst/>
          </a:prstGeom>
          <a:ln>
            <a:solidFill>
              <a:srgbClr val="FF0000"/>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F99E2FE-2C89-44C8-A281-8E5A05916202}"/>
              </a:ext>
            </a:extLst>
          </p:cNvPr>
          <p:cNvSpPr txBox="1"/>
          <p:nvPr/>
        </p:nvSpPr>
        <p:spPr>
          <a:xfrm>
            <a:off x="6665402" y="1157276"/>
            <a:ext cx="582657" cy="646331"/>
          </a:xfrm>
          <a:prstGeom prst="rect">
            <a:avLst/>
          </a:prstGeom>
          <a:noFill/>
        </p:spPr>
        <p:txBody>
          <a:bodyPr wrap="square">
            <a:spAutoFit/>
          </a:bodyPr>
          <a:lstStyle/>
          <a:p>
            <a:r>
              <a:rPr lang="en-US" sz="3600">
                <a:solidFill>
                  <a:srgbClr val="FF0000"/>
                </a:solidFill>
              </a:rPr>
              <a:t>A</a:t>
            </a:r>
          </a:p>
        </p:txBody>
      </p:sp>
      <p:sp>
        <p:nvSpPr>
          <p:cNvPr id="11" name="TextBox 10">
            <a:extLst>
              <a:ext uri="{FF2B5EF4-FFF2-40B4-BE49-F238E27FC236}">
                <a16:creationId xmlns:a16="http://schemas.microsoft.com/office/drawing/2014/main" id="{0FA9BEF7-BA79-4056-8066-191F2E5D6600}"/>
              </a:ext>
            </a:extLst>
          </p:cNvPr>
          <p:cNvSpPr txBox="1"/>
          <p:nvPr/>
        </p:nvSpPr>
        <p:spPr>
          <a:xfrm>
            <a:off x="6665402" y="4032361"/>
            <a:ext cx="582657" cy="646331"/>
          </a:xfrm>
          <a:prstGeom prst="rect">
            <a:avLst/>
          </a:prstGeom>
          <a:noFill/>
        </p:spPr>
        <p:txBody>
          <a:bodyPr wrap="square">
            <a:spAutoFit/>
          </a:bodyPr>
          <a:lstStyle/>
          <a:p>
            <a:r>
              <a:rPr lang="en-US" sz="3600">
                <a:solidFill>
                  <a:srgbClr val="FF0000"/>
                </a:solidFill>
              </a:rPr>
              <a:t>B</a:t>
            </a:r>
          </a:p>
        </p:txBody>
      </p:sp>
      <p:sp>
        <p:nvSpPr>
          <p:cNvPr id="2" name="Slide Number Placeholder 1">
            <a:extLst>
              <a:ext uri="{FF2B5EF4-FFF2-40B4-BE49-F238E27FC236}">
                <a16:creationId xmlns:a16="http://schemas.microsoft.com/office/drawing/2014/main" id="{F79B56CB-249A-4394-AD87-B838ABAE5D59}"/>
              </a:ext>
            </a:extLst>
          </p:cNvPr>
          <p:cNvSpPr>
            <a:spLocks noGrp="1"/>
          </p:cNvSpPr>
          <p:nvPr>
            <p:ph type="sldNum" sz="quarter" idx="12"/>
          </p:nvPr>
        </p:nvSpPr>
        <p:spPr/>
        <p:txBody>
          <a:bodyPr/>
          <a:lstStyle/>
          <a:p>
            <a:fld id="{3A98EE3D-8CD1-4C3F-BD1C-C98C9596463C}" type="slidenum">
              <a:rPr lang="en-US" smtClean="0"/>
              <a:t>48</a:t>
            </a:fld>
            <a:endParaRPr lang="en-US"/>
          </a:p>
        </p:txBody>
      </p:sp>
    </p:spTree>
    <p:extLst>
      <p:ext uri="{BB962C8B-B14F-4D97-AF65-F5344CB8AC3E}">
        <p14:creationId xmlns:p14="http://schemas.microsoft.com/office/powerpoint/2010/main" val="3267423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2899-14D9-45D9-912D-D4B203851ACB}"/>
              </a:ext>
            </a:extLst>
          </p:cNvPr>
          <p:cNvSpPr>
            <a:spLocks noGrp="1"/>
          </p:cNvSpPr>
          <p:nvPr>
            <p:ph type="title"/>
          </p:nvPr>
        </p:nvSpPr>
        <p:spPr/>
        <p:txBody>
          <a:bodyPr/>
          <a:lstStyle/>
          <a:p>
            <a:r>
              <a:rPr lang="en-US" cap="none"/>
              <a:t>Applications of GNNs in chemistry</a:t>
            </a:r>
          </a:p>
        </p:txBody>
      </p:sp>
      <p:sp>
        <p:nvSpPr>
          <p:cNvPr id="3" name="Content Placeholder 2">
            <a:extLst>
              <a:ext uri="{FF2B5EF4-FFF2-40B4-BE49-F238E27FC236}">
                <a16:creationId xmlns:a16="http://schemas.microsoft.com/office/drawing/2014/main" id="{51A4BDCA-96BA-4F21-A6FB-07B545445F63}"/>
              </a:ext>
            </a:extLst>
          </p:cNvPr>
          <p:cNvSpPr>
            <a:spLocks noGrp="1"/>
          </p:cNvSpPr>
          <p:nvPr>
            <p:ph idx="1"/>
          </p:nvPr>
        </p:nvSpPr>
        <p:spPr>
          <a:xfrm>
            <a:off x="581192" y="1718385"/>
            <a:ext cx="11029615" cy="3634486"/>
          </a:xfrm>
        </p:spPr>
        <p:txBody>
          <a:bodyPr>
            <a:normAutofit fontScale="92500" lnSpcReduction="20000"/>
          </a:bodyPr>
          <a:lstStyle/>
          <a:p>
            <a:pPr>
              <a:lnSpc>
                <a:spcPct val="100000"/>
              </a:lnSpc>
            </a:pPr>
            <a:r>
              <a:rPr lang="en-US">
                <a:solidFill>
                  <a:srgbClr val="FF0000"/>
                </a:solidFill>
              </a:rPr>
              <a:t>Property prediction (drug discovery)</a:t>
            </a:r>
          </a:p>
          <a:p>
            <a:pPr marL="629920" lvl="1" indent="-305435">
              <a:lnSpc>
                <a:spcPct val="100000"/>
              </a:lnSpc>
            </a:pPr>
            <a:r>
              <a:rPr lang="en-US"/>
              <a:t>Node level prediction</a:t>
            </a:r>
          </a:p>
          <a:p>
            <a:pPr marL="899795" lvl="2" indent="-269875">
              <a:lnSpc>
                <a:spcPct val="100000"/>
              </a:lnSpc>
            </a:pPr>
            <a:r>
              <a:rPr lang="en-US"/>
              <a:t>Charge</a:t>
            </a:r>
          </a:p>
          <a:p>
            <a:pPr marL="629920" lvl="1" indent="-305435">
              <a:lnSpc>
                <a:spcPct val="100000"/>
              </a:lnSpc>
            </a:pPr>
            <a:r>
              <a:rPr lang="en-US"/>
              <a:t>Graph level prediction</a:t>
            </a:r>
          </a:p>
          <a:p>
            <a:pPr marL="899795" lvl="2" indent="-269875">
              <a:lnSpc>
                <a:spcPct val="100000"/>
              </a:lnSpc>
            </a:pPr>
            <a:r>
              <a:rPr lang="en-US"/>
              <a:t>CO2 adsorption</a:t>
            </a:r>
          </a:p>
          <a:p>
            <a:r>
              <a:rPr lang="en-US">
                <a:solidFill>
                  <a:srgbClr val="FF0000"/>
                </a:solidFill>
              </a:rPr>
              <a:t>Molecule generation</a:t>
            </a:r>
          </a:p>
          <a:p>
            <a:pPr marL="629920" lvl="1" indent="-305435"/>
            <a:r>
              <a:rPr lang="en-US">
                <a:solidFill>
                  <a:schemeClr val="tx1"/>
                </a:solidFill>
              </a:rPr>
              <a:t>Generate graph that are similar to the training set</a:t>
            </a:r>
          </a:p>
          <a:p>
            <a:pPr marL="629920" lvl="1" indent="-305435"/>
            <a:r>
              <a:rPr lang="en-US">
                <a:solidFill>
                  <a:schemeClr val="tx1"/>
                </a:solidFill>
              </a:rPr>
              <a:t>Generate graphs to optimize for given objective/constraints (</a:t>
            </a:r>
            <a:r>
              <a:rPr lang="en-US" b="1">
                <a:solidFill>
                  <a:schemeClr val="tx1"/>
                </a:solidFill>
              </a:rPr>
              <a:t>valid graphs</a:t>
            </a:r>
            <a:r>
              <a:rPr lang="en-US">
                <a:solidFill>
                  <a:schemeClr val="tx1"/>
                </a:solidFill>
              </a:rPr>
              <a:t>)</a:t>
            </a:r>
          </a:p>
          <a:p>
            <a:r>
              <a:rPr lang="en-US" sz="2100" err="1">
                <a:solidFill>
                  <a:srgbClr val="FF0000"/>
                </a:solidFill>
              </a:rPr>
              <a:t>Explainability</a:t>
            </a:r>
            <a:r>
              <a:rPr lang="en-US">
                <a:solidFill>
                  <a:schemeClr val="tx1"/>
                </a:solidFill>
              </a:rPr>
              <a:t> </a:t>
            </a:r>
          </a:p>
        </p:txBody>
      </p:sp>
      <p:sp>
        <p:nvSpPr>
          <p:cNvPr id="4" name="Slide Number Placeholder 3">
            <a:extLst>
              <a:ext uri="{FF2B5EF4-FFF2-40B4-BE49-F238E27FC236}">
                <a16:creationId xmlns:a16="http://schemas.microsoft.com/office/drawing/2014/main" id="{86E774C0-2720-4B86-8935-86E3D9E709F8}"/>
              </a:ext>
            </a:extLst>
          </p:cNvPr>
          <p:cNvSpPr>
            <a:spLocks noGrp="1"/>
          </p:cNvSpPr>
          <p:nvPr>
            <p:ph type="sldNum" sz="quarter" idx="12"/>
          </p:nvPr>
        </p:nvSpPr>
        <p:spPr/>
        <p:txBody>
          <a:bodyPr/>
          <a:lstStyle/>
          <a:p>
            <a:fld id="{3A98EE3D-8CD1-4C3F-BD1C-C98C9596463C}" type="slidenum">
              <a:rPr lang="en-US" smtClean="0"/>
              <a:t>49</a:t>
            </a:fld>
            <a:endParaRPr lang="en-US"/>
          </a:p>
        </p:txBody>
      </p:sp>
    </p:spTree>
    <p:extLst>
      <p:ext uri="{BB962C8B-B14F-4D97-AF65-F5344CB8AC3E}">
        <p14:creationId xmlns:p14="http://schemas.microsoft.com/office/powerpoint/2010/main" val="294216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0DA08-AD89-4146-B0D6-73278B4567AD}"/>
              </a:ext>
            </a:extLst>
          </p:cNvPr>
          <p:cNvSpPr>
            <a:spLocks noGrp="1"/>
          </p:cNvSpPr>
          <p:nvPr>
            <p:ph type="title"/>
          </p:nvPr>
        </p:nvSpPr>
        <p:spPr/>
        <p:txBody>
          <a:bodyPr/>
          <a:lstStyle/>
          <a:p>
            <a:r>
              <a:rPr lang="en-US">
                <a:ea typeface="+mj-lt"/>
                <a:cs typeface="+mj-lt"/>
              </a:rPr>
              <a:t>Real World Examples of Graph Data</a:t>
            </a:r>
            <a:endParaRPr lang="en-US"/>
          </a:p>
        </p:txBody>
      </p:sp>
      <p:pic>
        <p:nvPicPr>
          <p:cNvPr id="5" name="Picture 5" descr="Chart, timeline, scatter chart&#10;&#10;Description automatically generated">
            <a:extLst>
              <a:ext uri="{FF2B5EF4-FFF2-40B4-BE49-F238E27FC236}">
                <a16:creationId xmlns:a16="http://schemas.microsoft.com/office/drawing/2014/main" id="{E9952CA8-2EAF-476D-A11C-4762CC58F226}"/>
              </a:ext>
            </a:extLst>
          </p:cNvPr>
          <p:cNvPicPr>
            <a:picLocks noGrp="1" noChangeAspect="1"/>
          </p:cNvPicPr>
          <p:nvPr>
            <p:ph idx="1"/>
          </p:nvPr>
        </p:nvPicPr>
        <p:blipFill rotWithShape="1">
          <a:blip r:embed="rId3"/>
          <a:srcRect l="887" t="2778" r="776" b="1543"/>
          <a:stretch/>
        </p:blipFill>
        <p:spPr>
          <a:xfrm>
            <a:off x="1194316" y="1990786"/>
            <a:ext cx="9523859" cy="3325104"/>
          </a:xfrm>
        </p:spPr>
      </p:pic>
      <p:sp>
        <p:nvSpPr>
          <p:cNvPr id="4" name="Slide Number Placeholder 3">
            <a:extLst>
              <a:ext uri="{FF2B5EF4-FFF2-40B4-BE49-F238E27FC236}">
                <a16:creationId xmlns:a16="http://schemas.microsoft.com/office/drawing/2014/main" id="{587E3337-0E1D-424E-8725-079C39B44F4A}"/>
              </a:ext>
            </a:extLst>
          </p:cNvPr>
          <p:cNvSpPr>
            <a:spLocks noGrp="1"/>
          </p:cNvSpPr>
          <p:nvPr>
            <p:ph type="sldNum" sz="quarter" idx="12"/>
          </p:nvPr>
        </p:nvSpPr>
        <p:spPr/>
        <p:txBody>
          <a:bodyPr/>
          <a:lstStyle/>
          <a:p>
            <a:fld id="{3A98EE3D-8CD1-4C3F-BD1C-C98C9596463C}" type="slidenum">
              <a:rPr lang="en-US" smtClean="0"/>
              <a:t>5</a:t>
            </a:fld>
            <a:endParaRPr lang="en-US"/>
          </a:p>
        </p:txBody>
      </p:sp>
      <p:sp>
        <p:nvSpPr>
          <p:cNvPr id="3" name="TextBox 2">
            <a:extLst>
              <a:ext uri="{FF2B5EF4-FFF2-40B4-BE49-F238E27FC236}">
                <a16:creationId xmlns:a16="http://schemas.microsoft.com/office/drawing/2014/main" id="{3200361A-8DF2-4213-8083-DD2F0872D0D1}"/>
              </a:ext>
            </a:extLst>
          </p:cNvPr>
          <p:cNvSpPr txBox="1"/>
          <p:nvPr/>
        </p:nvSpPr>
        <p:spPr>
          <a:xfrm>
            <a:off x="1932155" y="5748028"/>
            <a:ext cx="9744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Representation of a molecule – adjacency matrix and a graph represenation</a:t>
            </a:r>
            <a:r>
              <a:rPr lang="en-US" baseline="30000"/>
              <a:t>1</a:t>
            </a:r>
          </a:p>
        </p:txBody>
      </p:sp>
      <p:sp>
        <p:nvSpPr>
          <p:cNvPr id="10" name="Footer Placeholder 9">
            <a:extLst>
              <a:ext uri="{FF2B5EF4-FFF2-40B4-BE49-F238E27FC236}">
                <a16:creationId xmlns:a16="http://schemas.microsoft.com/office/drawing/2014/main" id="{C9805F34-4F7E-4B86-863F-86DEF1887D86}"/>
              </a:ext>
            </a:extLst>
          </p:cNvPr>
          <p:cNvSpPr>
            <a:spLocks noGrp="1"/>
          </p:cNvSpPr>
          <p:nvPr>
            <p:ph type="ftr" sz="quarter" idx="11"/>
          </p:nvPr>
        </p:nvSpPr>
        <p:spPr>
          <a:xfrm>
            <a:off x="581192" y="6423914"/>
            <a:ext cx="6917210" cy="365125"/>
          </a:xfrm>
        </p:spPr>
        <p:txBody>
          <a:bodyPr/>
          <a:lstStyle/>
          <a:p>
            <a:r>
              <a:rPr lang="en-US"/>
              <a:t>1.   https://distill.pub/2021/gnn-intro/</a:t>
            </a:r>
          </a:p>
        </p:txBody>
      </p:sp>
    </p:spTree>
    <p:extLst>
      <p:ext uri="{BB962C8B-B14F-4D97-AF65-F5344CB8AC3E}">
        <p14:creationId xmlns:p14="http://schemas.microsoft.com/office/powerpoint/2010/main" val="4037295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FD978-A2C2-4D74-A4D6-E3193505C836}"/>
              </a:ext>
            </a:extLst>
          </p:cNvPr>
          <p:cNvSpPr>
            <a:spLocks noGrp="1"/>
          </p:cNvSpPr>
          <p:nvPr>
            <p:ph type="title"/>
          </p:nvPr>
        </p:nvSpPr>
        <p:spPr/>
        <p:txBody>
          <a:bodyPr/>
          <a:lstStyle/>
          <a:p>
            <a:r>
              <a:rPr lang="en-US" cap="none"/>
              <a:t>Features</a:t>
            </a:r>
            <a:endParaRPr lang="en-US"/>
          </a:p>
        </p:txBody>
      </p:sp>
      <p:sp>
        <p:nvSpPr>
          <p:cNvPr id="3" name="Content Placeholder 2">
            <a:extLst>
              <a:ext uri="{FF2B5EF4-FFF2-40B4-BE49-F238E27FC236}">
                <a16:creationId xmlns:a16="http://schemas.microsoft.com/office/drawing/2014/main" id="{6D8E0ECC-2B65-4C10-BE4C-2D7D1E83A2C7}"/>
              </a:ext>
            </a:extLst>
          </p:cNvPr>
          <p:cNvSpPr>
            <a:spLocks noGrp="1"/>
          </p:cNvSpPr>
          <p:nvPr>
            <p:ph idx="1"/>
          </p:nvPr>
        </p:nvSpPr>
        <p:spPr/>
        <p:txBody>
          <a:bodyPr/>
          <a:lstStyle/>
          <a:p>
            <a:pPr>
              <a:lnSpc>
                <a:spcPct val="100000"/>
              </a:lnSpc>
            </a:pPr>
            <a:r>
              <a:rPr lang="en-US"/>
              <a:t>Node Features:</a:t>
            </a:r>
          </a:p>
          <a:p>
            <a:pPr lvl="1">
              <a:lnSpc>
                <a:spcPct val="100000"/>
              </a:lnSpc>
            </a:pPr>
            <a:r>
              <a:rPr lang="en-US"/>
              <a:t>atom type, 3D coordinates, formal charge, in ring, aromatic, valence</a:t>
            </a:r>
          </a:p>
          <a:p>
            <a:r>
              <a:rPr lang="en-US"/>
              <a:t>Edge Features:</a:t>
            </a:r>
          </a:p>
          <a:p>
            <a:pPr lvl="1"/>
            <a:r>
              <a:rPr lang="en-US"/>
              <a:t>Bond type, geometric distance </a:t>
            </a:r>
          </a:p>
          <a:p>
            <a:endParaRPr lang="en-US"/>
          </a:p>
        </p:txBody>
      </p:sp>
      <p:sp>
        <p:nvSpPr>
          <p:cNvPr id="4" name="Slide Number Placeholder 3">
            <a:extLst>
              <a:ext uri="{FF2B5EF4-FFF2-40B4-BE49-F238E27FC236}">
                <a16:creationId xmlns:a16="http://schemas.microsoft.com/office/drawing/2014/main" id="{60793447-DE63-4E5C-B2CE-99CDADDCDDAD}"/>
              </a:ext>
            </a:extLst>
          </p:cNvPr>
          <p:cNvSpPr>
            <a:spLocks noGrp="1"/>
          </p:cNvSpPr>
          <p:nvPr>
            <p:ph type="sldNum" sz="quarter" idx="12"/>
          </p:nvPr>
        </p:nvSpPr>
        <p:spPr/>
        <p:txBody>
          <a:bodyPr/>
          <a:lstStyle/>
          <a:p>
            <a:fld id="{3A98EE3D-8CD1-4C3F-BD1C-C98C9596463C}" type="slidenum">
              <a:rPr lang="en-US" smtClean="0"/>
              <a:t>50</a:t>
            </a:fld>
            <a:endParaRPr lang="en-US"/>
          </a:p>
        </p:txBody>
      </p:sp>
    </p:spTree>
    <p:extLst>
      <p:ext uri="{BB962C8B-B14F-4D97-AF65-F5344CB8AC3E}">
        <p14:creationId xmlns:p14="http://schemas.microsoft.com/office/powerpoint/2010/main" val="3577503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2532-7CA1-45BE-BAA7-F41BD6BEE68A}"/>
              </a:ext>
            </a:extLst>
          </p:cNvPr>
          <p:cNvSpPr>
            <a:spLocks noGrp="1"/>
          </p:cNvSpPr>
          <p:nvPr>
            <p:ph type="title"/>
          </p:nvPr>
        </p:nvSpPr>
        <p:spPr/>
        <p:txBody>
          <a:bodyPr/>
          <a:lstStyle/>
          <a:p>
            <a:r>
              <a:rPr lang="en-US"/>
              <a:t>Geometry information in GNNs</a:t>
            </a:r>
          </a:p>
        </p:txBody>
      </p:sp>
      <p:pic>
        <p:nvPicPr>
          <p:cNvPr id="5" name="Content Placeholder 4" descr="A picture containing necklet&#10;&#10;Description automatically generated">
            <a:extLst>
              <a:ext uri="{FF2B5EF4-FFF2-40B4-BE49-F238E27FC236}">
                <a16:creationId xmlns:a16="http://schemas.microsoft.com/office/drawing/2014/main" id="{D0C4B7F7-8D9F-4A43-ADB8-D6FD5305DB47}"/>
              </a:ext>
            </a:extLst>
          </p:cNvPr>
          <p:cNvPicPr>
            <a:picLocks noGrp="1" noChangeAspect="1"/>
          </p:cNvPicPr>
          <p:nvPr>
            <p:ph idx="1"/>
          </p:nvPr>
        </p:nvPicPr>
        <p:blipFill rotWithShape="1">
          <a:blip r:embed="rId3"/>
          <a:srcRect b="3384"/>
          <a:stretch/>
        </p:blipFill>
        <p:spPr>
          <a:xfrm>
            <a:off x="1782686" y="1504016"/>
            <a:ext cx="8266921" cy="4465962"/>
          </a:xfrm>
        </p:spPr>
      </p:pic>
      <p:sp>
        <p:nvSpPr>
          <p:cNvPr id="3" name="Slide Number Placeholder 2">
            <a:extLst>
              <a:ext uri="{FF2B5EF4-FFF2-40B4-BE49-F238E27FC236}">
                <a16:creationId xmlns:a16="http://schemas.microsoft.com/office/drawing/2014/main" id="{8B04630E-92C2-476B-8D6F-FB1B8525C79E}"/>
              </a:ext>
            </a:extLst>
          </p:cNvPr>
          <p:cNvSpPr>
            <a:spLocks noGrp="1"/>
          </p:cNvSpPr>
          <p:nvPr>
            <p:ph type="sldNum" sz="quarter" idx="12"/>
          </p:nvPr>
        </p:nvSpPr>
        <p:spPr/>
        <p:txBody>
          <a:bodyPr/>
          <a:lstStyle/>
          <a:p>
            <a:fld id="{3A98EE3D-8CD1-4C3F-BD1C-C98C9596463C}" type="slidenum">
              <a:rPr lang="en-US" smtClean="0"/>
              <a:t>51</a:t>
            </a:fld>
            <a:endParaRPr lang="en-US"/>
          </a:p>
        </p:txBody>
      </p:sp>
      <p:sp>
        <p:nvSpPr>
          <p:cNvPr id="4" name="Footer Placeholder 3">
            <a:extLst>
              <a:ext uri="{FF2B5EF4-FFF2-40B4-BE49-F238E27FC236}">
                <a16:creationId xmlns:a16="http://schemas.microsoft.com/office/drawing/2014/main" id="{C2B4BD7B-0EF2-48A4-8E9B-6A91FF691818}"/>
              </a:ext>
            </a:extLst>
          </p:cNvPr>
          <p:cNvSpPr>
            <a:spLocks noGrp="1"/>
          </p:cNvSpPr>
          <p:nvPr>
            <p:ph type="ftr" sz="quarter" idx="11"/>
          </p:nvPr>
        </p:nvSpPr>
        <p:spPr/>
        <p:txBody>
          <a:bodyPr/>
          <a:lstStyle/>
          <a:p>
            <a:r>
              <a:rPr lang="en-US" cap="none"/>
              <a:t>https://www.youtube.com/watch?v=mxjhcjrnvfi</a:t>
            </a:r>
            <a:endParaRPr lang="en-US"/>
          </a:p>
        </p:txBody>
      </p:sp>
      <p:sp>
        <p:nvSpPr>
          <p:cNvPr id="7" name="TextBox 6">
            <a:extLst>
              <a:ext uri="{FF2B5EF4-FFF2-40B4-BE49-F238E27FC236}">
                <a16:creationId xmlns:a16="http://schemas.microsoft.com/office/drawing/2014/main" id="{EBBF1CCF-FDE1-4AD2-B459-08D9098C19AA}"/>
              </a:ext>
            </a:extLst>
          </p:cNvPr>
          <p:cNvSpPr txBox="1"/>
          <p:nvPr/>
        </p:nvSpPr>
        <p:spPr>
          <a:xfrm>
            <a:off x="8076514" y="1983462"/>
            <a:ext cx="628650" cy="369332"/>
          </a:xfrm>
          <a:prstGeom prst="rect">
            <a:avLst/>
          </a:prstGeom>
          <a:noFill/>
        </p:spPr>
        <p:txBody>
          <a:bodyPr wrap="square">
            <a:spAutoFit/>
          </a:bodyPr>
          <a:lstStyle/>
          <a:p>
            <a:r>
              <a:rPr lang="en-US"/>
              <a:t>1</a:t>
            </a:r>
          </a:p>
        </p:txBody>
      </p:sp>
    </p:spTree>
    <p:extLst>
      <p:ext uri="{BB962C8B-B14F-4D97-AF65-F5344CB8AC3E}">
        <p14:creationId xmlns:p14="http://schemas.microsoft.com/office/powerpoint/2010/main" val="2007995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FDF8-5CAA-4F49-B97F-0ADD573D5497}"/>
              </a:ext>
            </a:extLst>
          </p:cNvPr>
          <p:cNvSpPr>
            <a:spLocks noGrp="1"/>
          </p:cNvSpPr>
          <p:nvPr>
            <p:ph type="title"/>
          </p:nvPr>
        </p:nvSpPr>
        <p:spPr/>
        <p:txBody>
          <a:bodyPr/>
          <a:lstStyle/>
          <a:p>
            <a:r>
              <a:rPr lang="en-US"/>
              <a:t>Geometry information in GNNs</a:t>
            </a:r>
          </a:p>
        </p:txBody>
      </p:sp>
      <p:sp>
        <p:nvSpPr>
          <p:cNvPr id="3" name="Content Placeholder 2">
            <a:extLst>
              <a:ext uri="{FF2B5EF4-FFF2-40B4-BE49-F238E27FC236}">
                <a16:creationId xmlns:a16="http://schemas.microsoft.com/office/drawing/2014/main" id="{8F81235C-36F0-4160-BEDF-ECD2640316D6}"/>
              </a:ext>
            </a:extLst>
          </p:cNvPr>
          <p:cNvSpPr>
            <a:spLocks noGrp="1"/>
          </p:cNvSpPr>
          <p:nvPr>
            <p:ph idx="1"/>
          </p:nvPr>
        </p:nvSpPr>
        <p:spPr/>
        <p:txBody>
          <a:bodyPr/>
          <a:lstStyle/>
          <a:p>
            <a:pPr lvl="1"/>
            <a:r>
              <a:rPr lang="en-US"/>
              <a:t>Atoms have 3D position in space</a:t>
            </a:r>
          </a:p>
          <a:p>
            <a:pPr lvl="1"/>
            <a:r>
              <a:rPr lang="en-US"/>
              <a:t>Geometry information is important for molecule in addition to bonding information </a:t>
            </a:r>
          </a:p>
        </p:txBody>
      </p:sp>
      <p:sp>
        <p:nvSpPr>
          <p:cNvPr id="4" name="Slide Number Placeholder 3">
            <a:extLst>
              <a:ext uri="{FF2B5EF4-FFF2-40B4-BE49-F238E27FC236}">
                <a16:creationId xmlns:a16="http://schemas.microsoft.com/office/drawing/2014/main" id="{239DD798-ADF9-413B-9E75-8E494CE2F909}"/>
              </a:ext>
            </a:extLst>
          </p:cNvPr>
          <p:cNvSpPr>
            <a:spLocks noGrp="1"/>
          </p:cNvSpPr>
          <p:nvPr>
            <p:ph type="sldNum" sz="quarter" idx="12"/>
          </p:nvPr>
        </p:nvSpPr>
        <p:spPr/>
        <p:txBody>
          <a:bodyPr/>
          <a:lstStyle/>
          <a:p>
            <a:fld id="{3A98EE3D-8CD1-4C3F-BD1C-C98C9596463C}" type="slidenum">
              <a:rPr lang="en-US" smtClean="0"/>
              <a:t>52</a:t>
            </a:fld>
            <a:endParaRPr lang="en-US"/>
          </a:p>
        </p:txBody>
      </p:sp>
    </p:spTree>
    <p:extLst>
      <p:ext uri="{BB962C8B-B14F-4D97-AF65-F5344CB8AC3E}">
        <p14:creationId xmlns:p14="http://schemas.microsoft.com/office/powerpoint/2010/main" val="224406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FDF8-5CAA-4F49-B97F-0ADD573D5497}"/>
              </a:ext>
            </a:extLst>
          </p:cNvPr>
          <p:cNvSpPr>
            <a:spLocks noGrp="1"/>
          </p:cNvSpPr>
          <p:nvPr>
            <p:ph type="title"/>
          </p:nvPr>
        </p:nvSpPr>
        <p:spPr/>
        <p:txBody>
          <a:bodyPr/>
          <a:lstStyle/>
          <a:p>
            <a:r>
              <a:rPr lang="en-US"/>
              <a:t>Geometry information in GNNs</a:t>
            </a:r>
          </a:p>
        </p:txBody>
      </p:sp>
      <p:pic>
        <p:nvPicPr>
          <p:cNvPr id="6" name="Picture Placeholder 5">
            <a:extLst>
              <a:ext uri="{FF2B5EF4-FFF2-40B4-BE49-F238E27FC236}">
                <a16:creationId xmlns:a16="http://schemas.microsoft.com/office/drawing/2014/main" id="{3A32C086-42E1-4C1C-92F5-BEA492056B05}"/>
              </a:ext>
            </a:extLst>
          </p:cNvPr>
          <p:cNvPicPr>
            <a:picLocks noGrp="1" noChangeAspect="1"/>
          </p:cNvPicPr>
          <p:nvPr>
            <p:ph type="pic" idx="1"/>
          </p:nvPr>
        </p:nvPicPr>
        <p:blipFill>
          <a:blip r:embed="rId3"/>
          <a:srcRect t="584" b="584"/>
          <a:stretch/>
        </p:blipFill>
        <p:spPr>
          <a:xfrm>
            <a:off x="1989825" y="1150360"/>
            <a:ext cx="7224513" cy="3130497"/>
          </a:xfrm>
        </p:spPr>
      </p:pic>
      <p:sp>
        <p:nvSpPr>
          <p:cNvPr id="3" name="Content Placeholder 2">
            <a:extLst>
              <a:ext uri="{FF2B5EF4-FFF2-40B4-BE49-F238E27FC236}">
                <a16:creationId xmlns:a16="http://schemas.microsoft.com/office/drawing/2014/main" id="{8F81235C-36F0-4160-BEDF-ECD2640316D6}"/>
              </a:ext>
            </a:extLst>
          </p:cNvPr>
          <p:cNvSpPr>
            <a:spLocks noGrp="1"/>
          </p:cNvSpPr>
          <p:nvPr>
            <p:ph type="body" sz="half" idx="2"/>
          </p:nvPr>
        </p:nvSpPr>
        <p:spPr/>
        <p:txBody>
          <a:bodyPr/>
          <a:lstStyle/>
          <a:p>
            <a:r>
              <a:rPr lang="en-US"/>
              <a:t>molecules with same bonding </a:t>
            </a:r>
            <a:r>
              <a:rPr lang="en-US" err="1"/>
              <a:t>strucure</a:t>
            </a:r>
            <a:r>
              <a:rPr lang="en-US"/>
              <a:t> can have </a:t>
            </a:r>
            <a:r>
              <a:rPr lang="en-US" err="1"/>
              <a:t>differentgeometry</a:t>
            </a:r>
            <a:endParaRPr lang="en-US"/>
          </a:p>
        </p:txBody>
      </p:sp>
      <p:sp>
        <p:nvSpPr>
          <p:cNvPr id="4" name="Slide Number Placeholder 3">
            <a:extLst>
              <a:ext uri="{FF2B5EF4-FFF2-40B4-BE49-F238E27FC236}">
                <a16:creationId xmlns:a16="http://schemas.microsoft.com/office/drawing/2014/main" id="{28CA79D0-ADE9-48DB-AFB3-F903B089F9B6}"/>
              </a:ext>
            </a:extLst>
          </p:cNvPr>
          <p:cNvSpPr>
            <a:spLocks noGrp="1"/>
          </p:cNvSpPr>
          <p:nvPr>
            <p:ph type="sldNum" sz="quarter" idx="12"/>
          </p:nvPr>
        </p:nvSpPr>
        <p:spPr/>
        <p:txBody>
          <a:bodyPr/>
          <a:lstStyle/>
          <a:p>
            <a:fld id="{3A98EE3D-8CD1-4C3F-BD1C-C98C9596463C}" type="slidenum">
              <a:rPr lang="en-US" smtClean="0"/>
              <a:t>53</a:t>
            </a:fld>
            <a:endParaRPr lang="en-US"/>
          </a:p>
        </p:txBody>
      </p:sp>
    </p:spTree>
    <p:extLst>
      <p:ext uri="{BB962C8B-B14F-4D97-AF65-F5344CB8AC3E}">
        <p14:creationId xmlns:p14="http://schemas.microsoft.com/office/powerpoint/2010/main" val="725793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FDF8-5CAA-4F49-B97F-0ADD573D5497}"/>
              </a:ext>
            </a:extLst>
          </p:cNvPr>
          <p:cNvSpPr>
            <a:spLocks noGrp="1"/>
          </p:cNvSpPr>
          <p:nvPr>
            <p:ph type="title"/>
          </p:nvPr>
        </p:nvSpPr>
        <p:spPr>
          <a:xfrm>
            <a:off x="3253559" y="3180121"/>
            <a:ext cx="6479081" cy="566738"/>
          </a:xfrm>
        </p:spPr>
        <p:txBody>
          <a:bodyPr/>
          <a:lstStyle/>
          <a:p>
            <a:r>
              <a:rPr lang="en-US"/>
              <a:t>Geometry information in GNNs</a:t>
            </a:r>
          </a:p>
        </p:txBody>
      </p:sp>
      <p:sp>
        <p:nvSpPr>
          <p:cNvPr id="4" name="Slide Number Placeholder 3">
            <a:extLst>
              <a:ext uri="{FF2B5EF4-FFF2-40B4-BE49-F238E27FC236}">
                <a16:creationId xmlns:a16="http://schemas.microsoft.com/office/drawing/2014/main" id="{28CA79D0-ADE9-48DB-AFB3-F903B089F9B6}"/>
              </a:ext>
            </a:extLst>
          </p:cNvPr>
          <p:cNvSpPr>
            <a:spLocks noGrp="1"/>
          </p:cNvSpPr>
          <p:nvPr>
            <p:ph type="sldNum" sz="quarter" idx="12"/>
          </p:nvPr>
        </p:nvSpPr>
        <p:spPr/>
        <p:txBody>
          <a:bodyPr/>
          <a:lstStyle/>
          <a:p>
            <a:fld id="{3A98EE3D-8CD1-4C3F-BD1C-C98C9596463C}" type="slidenum">
              <a:rPr lang="en-US" smtClean="0"/>
              <a:t>54</a:t>
            </a:fld>
            <a:endParaRPr lang="en-US"/>
          </a:p>
        </p:txBody>
      </p:sp>
      <p:sp>
        <p:nvSpPr>
          <p:cNvPr id="10" name="TextBox 9">
            <a:extLst>
              <a:ext uri="{FF2B5EF4-FFF2-40B4-BE49-F238E27FC236}">
                <a16:creationId xmlns:a16="http://schemas.microsoft.com/office/drawing/2014/main" id="{E24D05AD-DFD2-4488-A7E5-252B484FF178}"/>
              </a:ext>
            </a:extLst>
          </p:cNvPr>
          <p:cNvSpPr txBox="1"/>
          <p:nvPr/>
        </p:nvSpPr>
        <p:spPr>
          <a:xfrm>
            <a:off x="2148626" y="28354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t>How to include </a:t>
            </a:r>
            <a:endParaRPr lang="en-US"/>
          </a:p>
        </p:txBody>
      </p:sp>
    </p:spTree>
    <p:extLst>
      <p:ext uri="{BB962C8B-B14F-4D97-AF65-F5344CB8AC3E}">
        <p14:creationId xmlns:p14="http://schemas.microsoft.com/office/powerpoint/2010/main" val="3297234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FB581-5B2C-4F23-A55C-FE215E399841}"/>
              </a:ext>
            </a:extLst>
          </p:cNvPr>
          <p:cNvSpPr>
            <a:spLocks noGrp="1"/>
          </p:cNvSpPr>
          <p:nvPr>
            <p:ph type="title"/>
          </p:nvPr>
        </p:nvSpPr>
        <p:spPr>
          <a:xfrm>
            <a:off x="581194" y="732723"/>
            <a:ext cx="11029616" cy="1188720"/>
          </a:xfrm>
        </p:spPr>
        <p:txBody>
          <a:bodyPr/>
          <a:lstStyle/>
          <a:p>
            <a:r>
              <a:rPr lang="en-US"/>
              <a:t>SchNet</a:t>
            </a:r>
            <a:r>
              <a:rPr lang="en-US" baseline="30000"/>
              <a:t>1</a:t>
            </a:r>
          </a:p>
        </p:txBody>
      </p:sp>
      <p:sp>
        <p:nvSpPr>
          <p:cNvPr id="6" name="Content Placeholder 5">
            <a:extLst>
              <a:ext uri="{FF2B5EF4-FFF2-40B4-BE49-F238E27FC236}">
                <a16:creationId xmlns:a16="http://schemas.microsoft.com/office/drawing/2014/main" id="{2069F159-B6C9-4160-9938-60A71D7F3D00}"/>
              </a:ext>
            </a:extLst>
          </p:cNvPr>
          <p:cNvSpPr>
            <a:spLocks noGrp="1"/>
          </p:cNvSpPr>
          <p:nvPr>
            <p:ph idx="1"/>
          </p:nvPr>
        </p:nvSpPr>
        <p:spPr>
          <a:xfrm>
            <a:off x="276392" y="1235964"/>
            <a:ext cx="11029615" cy="3634486"/>
          </a:xfrm>
        </p:spPr>
        <p:txBody>
          <a:bodyPr/>
          <a:lstStyle/>
          <a:p>
            <a:pPr marL="629920" lvl="1" indent="-305435"/>
            <a:r>
              <a:rPr lang="en-US"/>
              <a:t>relative distance </a:t>
            </a:r>
          </a:p>
        </p:txBody>
      </p:sp>
      <p:sp>
        <p:nvSpPr>
          <p:cNvPr id="2" name="Slide Number Placeholder 1">
            <a:extLst>
              <a:ext uri="{FF2B5EF4-FFF2-40B4-BE49-F238E27FC236}">
                <a16:creationId xmlns:a16="http://schemas.microsoft.com/office/drawing/2014/main" id="{F52E9F35-83DF-41A8-9713-3A2356E93C1E}"/>
              </a:ext>
            </a:extLst>
          </p:cNvPr>
          <p:cNvSpPr>
            <a:spLocks noGrp="1"/>
          </p:cNvSpPr>
          <p:nvPr>
            <p:ph type="sldNum" sz="quarter" idx="12"/>
          </p:nvPr>
        </p:nvSpPr>
        <p:spPr/>
        <p:txBody>
          <a:bodyPr/>
          <a:lstStyle/>
          <a:p>
            <a:fld id="{3A98EE3D-8CD1-4C3F-BD1C-C98C9596463C}" type="slidenum">
              <a:rPr lang="en-US" smtClean="0"/>
              <a:t>55</a:t>
            </a:fld>
            <a:endParaRPr lang="en-US"/>
          </a:p>
        </p:txBody>
      </p:sp>
      <p:sp>
        <p:nvSpPr>
          <p:cNvPr id="3" name="Footer Placeholder 2">
            <a:extLst>
              <a:ext uri="{FF2B5EF4-FFF2-40B4-BE49-F238E27FC236}">
                <a16:creationId xmlns:a16="http://schemas.microsoft.com/office/drawing/2014/main" id="{16135F5D-20C7-4C50-A7F7-4ED19FC325D4}"/>
              </a:ext>
            </a:extLst>
          </p:cNvPr>
          <p:cNvSpPr>
            <a:spLocks noGrp="1"/>
          </p:cNvSpPr>
          <p:nvPr>
            <p:ph type="ftr" sz="quarter" idx="11"/>
          </p:nvPr>
        </p:nvSpPr>
        <p:spPr>
          <a:xfrm>
            <a:off x="581192" y="6423914"/>
            <a:ext cx="8250710" cy="240886"/>
          </a:xfrm>
        </p:spPr>
        <p:txBody>
          <a:bodyPr/>
          <a:lstStyle/>
          <a:p>
            <a:r>
              <a:rPr lang="en-US" cap="none"/>
              <a:t>1   </a:t>
            </a:r>
            <a:r>
              <a:rPr lang="en-US" cap="none" err="1"/>
              <a:t>Schütt</a:t>
            </a:r>
            <a:r>
              <a:rPr lang="en-US" cap="none"/>
              <a:t>, </a:t>
            </a:r>
            <a:r>
              <a:rPr lang="en-US" cap="none" err="1"/>
              <a:t>kristof</a:t>
            </a:r>
            <a:r>
              <a:rPr lang="en-US" cap="none"/>
              <a:t> T., Et al. "</a:t>
            </a:r>
            <a:r>
              <a:rPr lang="en-US" cap="none" err="1"/>
              <a:t>Schnet</a:t>
            </a:r>
            <a:r>
              <a:rPr lang="en-US" cap="none"/>
              <a:t>–a deep learning architecture for molecules and materials." The journal of chemical physics 148.24 (2018): 241722.</a:t>
            </a:r>
          </a:p>
        </p:txBody>
      </p:sp>
      <p:pic>
        <p:nvPicPr>
          <p:cNvPr id="7" name="Picture 7" descr="A picture containing diagram&#10;&#10;Description automatically generated">
            <a:extLst>
              <a:ext uri="{FF2B5EF4-FFF2-40B4-BE49-F238E27FC236}">
                <a16:creationId xmlns:a16="http://schemas.microsoft.com/office/drawing/2014/main" id="{B12666A4-6AEC-4E87-ACB9-C495ADBE5DD5}"/>
              </a:ext>
            </a:extLst>
          </p:cNvPr>
          <p:cNvPicPr>
            <a:picLocks noChangeAspect="1"/>
          </p:cNvPicPr>
          <p:nvPr/>
        </p:nvPicPr>
        <p:blipFill>
          <a:blip r:embed="rId3"/>
          <a:stretch>
            <a:fillRect/>
          </a:stretch>
        </p:blipFill>
        <p:spPr>
          <a:xfrm>
            <a:off x="1081677" y="3282395"/>
            <a:ext cx="4769138" cy="937180"/>
          </a:xfrm>
          <a:prstGeom prst="rect">
            <a:avLst/>
          </a:prstGeom>
          <a:ln>
            <a:solidFill>
              <a:schemeClr val="bg1"/>
            </a:solidFill>
          </a:ln>
        </p:spPr>
      </p:pic>
      <p:grpSp>
        <p:nvGrpSpPr>
          <p:cNvPr id="53" name="Group 52">
            <a:extLst>
              <a:ext uri="{FF2B5EF4-FFF2-40B4-BE49-F238E27FC236}">
                <a16:creationId xmlns:a16="http://schemas.microsoft.com/office/drawing/2014/main" id="{00D8CDD3-FA47-4AB5-8502-D46B0F19FF25}"/>
              </a:ext>
            </a:extLst>
          </p:cNvPr>
          <p:cNvGrpSpPr/>
          <p:nvPr/>
        </p:nvGrpSpPr>
        <p:grpSpPr>
          <a:xfrm>
            <a:off x="7155249" y="1326992"/>
            <a:ext cx="3403051" cy="4692561"/>
            <a:chOff x="7155249" y="1326992"/>
            <a:chExt cx="3403051" cy="4692561"/>
          </a:xfrm>
        </p:grpSpPr>
        <p:grpSp>
          <p:nvGrpSpPr>
            <p:cNvPr id="24" name="Group 23">
              <a:extLst>
                <a:ext uri="{FF2B5EF4-FFF2-40B4-BE49-F238E27FC236}">
                  <a16:creationId xmlns:a16="http://schemas.microsoft.com/office/drawing/2014/main" id="{82F30D43-9225-4928-A7D2-9B872C47CCC0}"/>
                </a:ext>
              </a:extLst>
            </p:cNvPr>
            <p:cNvGrpSpPr/>
            <p:nvPr/>
          </p:nvGrpSpPr>
          <p:grpSpPr>
            <a:xfrm>
              <a:off x="7777332" y="1874774"/>
              <a:ext cx="2780968" cy="3808062"/>
              <a:chOff x="1500289" y="2121981"/>
              <a:chExt cx="2780968" cy="3808062"/>
            </a:xfrm>
          </p:grpSpPr>
          <p:sp>
            <p:nvSpPr>
              <p:cNvPr id="25" name="Oval 24">
                <a:extLst>
                  <a:ext uri="{FF2B5EF4-FFF2-40B4-BE49-F238E27FC236}">
                    <a16:creationId xmlns:a16="http://schemas.microsoft.com/office/drawing/2014/main" id="{9071BEC1-6BA4-484E-B091-E04E9CA7491F}"/>
                  </a:ext>
                </a:extLst>
              </p:cNvPr>
              <p:cNvSpPr/>
              <p:nvPr/>
            </p:nvSpPr>
            <p:spPr>
              <a:xfrm>
                <a:off x="2889338" y="2121981"/>
                <a:ext cx="277586" cy="277586"/>
              </a:xfrm>
              <a:prstGeom prst="ellipse">
                <a:avLst/>
              </a:prstGeom>
              <a:solidFill>
                <a:srgbClr val="00B050"/>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C</a:t>
                </a:r>
              </a:p>
            </p:txBody>
          </p:sp>
          <p:sp>
            <p:nvSpPr>
              <p:cNvPr id="26" name="Oval 25">
                <a:extLst>
                  <a:ext uri="{FF2B5EF4-FFF2-40B4-BE49-F238E27FC236}">
                    <a16:creationId xmlns:a16="http://schemas.microsoft.com/office/drawing/2014/main" id="{7EB35541-1376-4E6C-A4ED-6C61F8802DA0}"/>
                  </a:ext>
                </a:extLst>
              </p:cNvPr>
              <p:cNvSpPr/>
              <p:nvPr/>
            </p:nvSpPr>
            <p:spPr>
              <a:xfrm>
                <a:off x="2895078" y="5652457"/>
                <a:ext cx="277586" cy="277586"/>
              </a:xfrm>
              <a:prstGeom prst="ellipse">
                <a:avLst/>
              </a:prstGeom>
              <a:solidFill>
                <a:srgbClr val="00B050"/>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O</a:t>
                </a:r>
              </a:p>
            </p:txBody>
          </p:sp>
          <p:sp>
            <p:nvSpPr>
              <p:cNvPr id="27" name="Oval 26">
                <a:extLst>
                  <a:ext uri="{FF2B5EF4-FFF2-40B4-BE49-F238E27FC236}">
                    <a16:creationId xmlns:a16="http://schemas.microsoft.com/office/drawing/2014/main" id="{64A1247C-F256-4A49-AB62-735A859F6388}"/>
                  </a:ext>
                </a:extLst>
              </p:cNvPr>
              <p:cNvSpPr/>
              <p:nvPr/>
            </p:nvSpPr>
            <p:spPr>
              <a:xfrm>
                <a:off x="4003671" y="4543612"/>
                <a:ext cx="277586" cy="257708"/>
              </a:xfrm>
              <a:prstGeom prst="ellipse">
                <a:avLst/>
              </a:prstGeom>
              <a:gradFill rotWithShape="1">
                <a:gsLst>
                  <a:gs pos="0">
                    <a:srgbClr val="03A9F4">
                      <a:satMod val="103000"/>
                      <a:lumMod val="102000"/>
                      <a:tint val="94000"/>
                    </a:srgbClr>
                  </a:gs>
                  <a:gs pos="50000">
                    <a:srgbClr val="03A9F4">
                      <a:satMod val="110000"/>
                      <a:lumMod val="100000"/>
                      <a:shade val="100000"/>
                    </a:srgbClr>
                  </a:gs>
                  <a:gs pos="100000">
                    <a:srgbClr val="03A9F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H</a:t>
                </a:r>
              </a:p>
            </p:txBody>
          </p:sp>
          <p:sp>
            <p:nvSpPr>
              <p:cNvPr id="28" name="Oval 27">
                <a:extLst>
                  <a:ext uri="{FF2B5EF4-FFF2-40B4-BE49-F238E27FC236}">
                    <a16:creationId xmlns:a16="http://schemas.microsoft.com/office/drawing/2014/main" id="{E54633CB-F5E8-4356-A92E-B6262698D2AE}"/>
                  </a:ext>
                </a:extLst>
              </p:cNvPr>
              <p:cNvSpPr/>
              <p:nvPr/>
            </p:nvSpPr>
            <p:spPr>
              <a:xfrm>
                <a:off x="1500289" y="2837098"/>
                <a:ext cx="277586" cy="277586"/>
              </a:xfrm>
              <a:prstGeom prst="ellipse">
                <a:avLst/>
              </a:prstGeom>
              <a:solidFill>
                <a:schemeClr val="accent2"/>
              </a:soli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H</a:t>
                </a:r>
              </a:p>
            </p:txBody>
          </p:sp>
          <p:cxnSp>
            <p:nvCxnSpPr>
              <p:cNvPr id="29" name="Straight Connector 28">
                <a:extLst>
                  <a:ext uri="{FF2B5EF4-FFF2-40B4-BE49-F238E27FC236}">
                    <a16:creationId xmlns:a16="http://schemas.microsoft.com/office/drawing/2014/main" id="{97CF13AA-6A3A-4287-82E1-A9E3DD8E2EAF}"/>
                  </a:ext>
                </a:extLst>
              </p:cNvPr>
              <p:cNvCxnSpPr>
                <a:cxnSpLocks/>
                <a:stCxn id="25" idx="5"/>
                <a:endCxn id="27" idx="1"/>
              </p:cNvCxnSpPr>
              <p:nvPr/>
            </p:nvCxnSpPr>
            <p:spPr>
              <a:xfrm>
                <a:off x="3126272" y="2358915"/>
                <a:ext cx="918051" cy="2222437"/>
              </a:xfrm>
              <a:prstGeom prst="line">
                <a:avLst/>
              </a:prstGeom>
              <a:noFill/>
              <a:ln w="6350" cap="flat" cmpd="sng" algn="ctr">
                <a:solidFill>
                  <a:srgbClr val="F44336"/>
                </a:solidFill>
                <a:prstDash val="solid"/>
                <a:miter lim="800000"/>
              </a:ln>
              <a:effectLst/>
            </p:spPr>
          </p:cxnSp>
          <p:cxnSp>
            <p:nvCxnSpPr>
              <p:cNvPr id="30" name="Straight Connector 29">
                <a:extLst>
                  <a:ext uri="{FF2B5EF4-FFF2-40B4-BE49-F238E27FC236}">
                    <a16:creationId xmlns:a16="http://schemas.microsoft.com/office/drawing/2014/main" id="{242936D9-06D8-47FE-BECE-C1C5693E0674}"/>
                  </a:ext>
                </a:extLst>
              </p:cNvPr>
              <p:cNvCxnSpPr>
                <a:stCxn id="25" idx="3"/>
                <a:endCxn id="28" idx="7"/>
              </p:cNvCxnSpPr>
              <p:nvPr/>
            </p:nvCxnSpPr>
            <p:spPr>
              <a:xfrm flipH="1">
                <a:off x="1737223" y="2358915"/>
                <a:ext cx="1192767" cy="518835"/>
              </a:xfrm>
              <a:prstGeom prst="line">
                <a:avLst/>
              </a:prstGeom>
              <a:noFill/>
              <a:ln w="6350" cap="flat" cmpd="sng" algn="ctr">
                <a:solidFill>
                  <a:srgbClr val="F44336"/>
                </a:solidFill>
                <a:prstDash val="solid"/>
                <a:miter lim="800000"/>
              </a:ln>
              <a:effectLst/>
            </p:spPr>
          </p:cxnSp>
          <p:cxnSp>
            <p:nvCxnSpPr>
              <p:cNvPr id="31" name="Straight Connector 30">
                <a:extLst>
                  <a:ext uri="{FF2B5EF4-FFF2-40B4-BE49-F238E27FC236}">
                    <a16:creationId xmlns:a16="http://schemas.microsoft.com/office/drawing/2014/main" id="{6091442D-B38E-4573-BF5E-D0347FE60019}"/>
                  </a:ext>
                </a:extLst>
              </p:cNvPr>
              <p:cNvCxnSpPr>
                <a:stCxn id="28" idx="5"/>
                <a:endCxn id="26" idx="1"/>
              </p:cNvCxnSpPr>
              <p:nvPr/>
            </p:nvCxnSpPr>
            <p:spPr>
              <a:xfrm>
                <a:off x="1737223" y="3074032"/>
                <a:ext cx="1198507" cy="2619077"/>
              </a:xfrm>
              <a:prstGeom prst="line">
                <a:avLst/>
              </a:prstGeom>
              <a:noFill/>
              <a:ln w="6350" cap="flat" cmpd="sng" algn="ctr">
                <a:solidFill>
                  <a:srgbClr val="F44336"/>
                </a:solidFill>
                <a:prstDash val="solid"/>
                <a:miter lim="800000"/>
              </a:ln>
              <a:effectLst/>
            </p:spPr>
          </p:cxnSp>
          <p:cxnSp>
            <p:nvCxnSpPr>
              <p:cNvPr id="32" name="Straight Connector 31">
                <a:extLst>
                  <a:ext uri="{FF2B5EF4-FFF2-40B4-BE49-F238E27FC236}">
                    <a16:creationId xmlns:a16="http://schemas.microsoft.com/office/drawing/2014/main" id="{96743751-0E49-4AF3-84D1-925F6AFBDB1C}"/>
                  </a:ext>
                </a:extLst>
              </p:cNvPr>
              <p:cNvCxnSpPr>
                <a:cxnSpLocks/>
                <a:stCxn id="26" idx="7"/>
                <a:endCxn id="27" idx="3"/>
              </p:cNvCxnSpPr>
              <p:nvPr/>
            </p:nvCxnSpPr>
            <p:spPr>
              <a:xfrm flipV="1">
                <a:off x="3132012" y="4763580"/>
                <a:ext cx="912311" cy="929529"/>
              </a:xfrm>
              <a:prstGeom prst="line">
                <a:avLst/>
              </a:prstGeom>
              <a:noFill/>
              <a:ln w="6350" cap="flat" cmpd="sng" algn="ctr">
                <a:solidFill>
                  <a:srgbClr val="F44336"/>
                </a:solidFill>
                <a:prstDash val="solid"/>
                <a:miter lim="800000"/>
              </a:ln>
              <a:effectLst/>
            </p:spPr>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179FC45-9BB7-4B34-A83A-4A67FDF2906A}"/>
                    </a:ext>
                  </a:extLst>
                </p:cNvPr>
                <p:cNvSpPr txBox="1"/>
                <p:nvPr/>
              </p:nvSpPr>
              <p:spPr>
                <a:xfrm>
                  <a:off x="7155249" y="2335537"/>
                  <a:ext cx="304800"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rgbClr val="C00000"/>
                                </a:solidFill>
                                <a:latin typeface="Cambria Math" panose="02040503050406030204" pitchFamily="18" charset="0"/>
                              </a:rPr>
                            </m:ctrlPr>
                          </m:sSubSup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𝑖</m:t>
                            </m:r>
                          </m:sub>
                          <m:sup>
                            <m:r>
                              <a:rPr lang="en-US" sz="2400" b="0" i="1" smtClean="0">
                                <a:solidFill>
                                  <a:srgbClr val="C00000"/>
                                </a:solidFill>
                                <a:latin typeface="Cambria Math" panose="02040503050406030204" pitchFamily="18" charset="0"/>
                              </a:rPr>
                              <m:t>𝑙</m:t>
                            </m:r>
                            <m:r>
                              <a:rPr lang="en-US" sz="2400" b="0" i="1" smtClean="0">
                                <a:solidFill>
                                  <a:srgbClr val="C00000"/>
                                </a:solidFill>
                                <a:latin typeface="Cambria Math" panose="02040503050406030204" pitchFamily="18" charset="0"/>
                              </a:rPr>
                              <m:t>+1</m:t>
                            </m:r>
                          </m:sup>
                        </m:sSubSup>
                      </m:oMath>
                    </m:oMathPara>
                  </a14:m>
                  <a:endParaRPr lang="en-US" sz="2400">
                    <a:solidFill>
                      <a:srgbClr val="C00000"/>
                    </a:solidFill>
                  </a:endParaRPr>
                </a:p>
              </p:txBody>
            </p:sp>
          </mc:Choice>
          <mc:Fallback xmlns="">
            <p:sp>
              <p:nvSpPr>
                <p:cNvPr id="46" name="TextBox 45">
                  <a:extLst>
                    <a:ext uri="{FF2B5EF4-FFF2-40B4-BE49-F238E27FC236}">
                      <a16:creationId xmlns:a16="http://schemas.microsoft.com/office/drawing/2014/main" id="{5179FC45-9BB7-4B34-A83A-4A67FDF2906A}"/>
                    </a:ext>
                  </a:extLst>
                </p:cNvPr>
                <p:cNvSpPr txBox="1">
                  <a:spLocks noRot="1" noChangeAspect="1" noMove="1" noResize="1" noEditPoints="1" noAdjustHandles="1" noChangeArrowheads="1" noChangeShapeType="1" noTextEdit="1"/>
                </p:cNvSpPr>
                <p:nvPr/>
              </p:nvSpPr>
              <p:spPr>
                <a:xfrm>
                  <a:off x="7155249" y="2335537"/>
                  <a:ext cx="304800" cy="491288"/>
                </a:xfrm>
                <a:prstGeom prst="rect">
                  <a:avLst/>
                </a:prstGeom>
                <a:blipFill>
                  <a:blip r:embed="rId4"/>
                  <a:stretch>
                    <a:fillRect r="-10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986F0F6-9229-48A7-8D43-32BE702D8FA3}"/>
                    </a:ext>
                  </a:extLst>
                </p:cNvPr>
                <p:cNvSpPr txBox="1"/>
                <p:nvPr/>
              </p:nvSpPr>
              <p:spPr>
                <a:xfrm>
                  <a:off x="9139167" y="1326992"/>
                  <a:ext cx="304800" cy="5330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panose="02040503050406030204" pitchFamily="18" charset="0"/>
                              </a:rPr>
                              <m:t>𝑥</m:t>
                            </m:r>
                          </m:e>
                          <m:sub>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𝑗</m:t>
                                </m:r>
                              </m:e>
                              <m:sub>
                                <m:r>
                                  <a:rPr lang="en-US" sz="2400" b="0" i="1" smtClean="0">
                                    <a:solidFill>
                                      <a:srgbClr val="00B050"/>
                                    </a:solidFill>
                                    <a:latin typeface="Cambria Math" panose="02040503050406030204" pitchFamily="18" charset="0"/>
                                  </a:rPr>
                                  <m:t>1</m:t>
                                </m:r>
                              </m:sub>
                            </m:sSub>
                          </m:sub>
                          <m:sup>
                            <m:r>
                              <a:rPr lang="en-US" sz="2400" b="0" i="1" smtClean="0">
                                <a:solidFill>
                                  <a:srgbClr val="00B050"/>
                                </a:solidFill>
                                <a:latin typeface="Cambria Math" panose="02040503050406030204" pitchFamily="18" charset="0"/>
                              </a:rPr>
                              <m:t>𝑙</m:t>
                            </m:r>
                          </m:sup>
                        </m:sSubSup>
                      </m:oMath>
                    </m:oMathPara>
                  </a14:m>
                  <a:endParaRPr lang="en-US" sz="2400">
                    <a:solidFill>
                      <a:srgbClr val="00B050"/>
                    </a:solidFill>
                  </a:endParaRPr>
                </a:p>
              </p:txBody>
            </p:sp>
          </mc:Choice>
          <mc:Fallback xmlns="">
            <p:sp>
              <p:nvSpPr>
                <p:cNvPr id="47" name="TextBox 46">
                  <a:extLst>
                    <a:ext uri="{FF2B5EF4-FFF2-40B4-BE49-F238E27FC236}">
                      <a16:creationId xmlns:a16="http://schemas.microsoft.com/office/drawing/2014/main" id="{8986F0F6-9229-48A7-8D43-32BE702D8FA3}"/>
                    </a:ext>
                  </a:extLst>
                </p:cNvPr>
                <p:cNvSpPr txBox="1">
                  <a:spLocks noRot="1" noChangeAspect="1" noMove="1" noResize="1" noEditPoints="1" noAdjustHandles="1" noChangeArrowheads="1" noChangeShapeType="1" noTextEdit="1"/>
                </p:cNvSpPr>
                <p:nvPr/>
              </p:nvSpPr>
              <p:spPr>
                <a:xfrm>
                  <a:off x="9139167" y="1326992"/>
                  <a:ext cx="304800" cy="533095"/>
                </a:xfrm>
                <a:prstGeom prst="rect">
                  <a:avLst/>
                </a:prstGeom>
                <a:blipFill>
                  <a:blip r:embed="rId5"/>
                  <a:stretch>
                    <a:fillRect r="-3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F2EBA6E-6A9B-43C7-A29D-3432D32FFA4F}"/>
                    </a:ext>
                  </a:extLst>
                </p:cNvPr>
                <p:cNvSpPr txBox="1"/>
                <p:nvPr/>
              </p:nvSpPr>
              <p:spPr>
                <a:xfrm>
                  <a:off x="8728143" y="5469915"/>
                  <a:ext cx="304800" cy="549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panose="02040503050406030204" pitchFamily="18" charset="0"/>
                              </a:rPr>
                              <m:t>𝑥</m:t>
                            </m:r>
                          </m:e>
                          <m:sub>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𝑗</m:t>
                                </m:r>
                              </m:e>
                              <m:sub>
                                <m:r>
                                  <a:rPr lang="en-US" sz="2400" b="0" i="1" smtClean="0">
                                    <a:solidFill>
                                      <a:srgbClr val="00B050"/>
                                    </a:solidFill>
                                    <a:latin typeface="Cambria Math" panose="02040503050406030204" pitchFamily="18" charset="0"/>
                                  </a:rPr>
                                  <m:t>2</m:t>
                                </m:r>
                              </m:sub>
                            </m:sSub>
                          </m:sub>
                          <m:sup>
                            <m:r>
                              <a:rPr lang="en-US" sz="2400" b="0" i="1" smtClean="0">
                                <a:solidFill>
                                  <a:srgbClr val="00B050"/>
                                </a:solidFill>
                                <a:latin typeface="Cambria Math" panose="02040503050406030204" pitchFamily="18" charset="0"/>
                              </a:rPr>
                              <m:t>𝑙</m:t>
                            </m:r>
                          </m:sup>
                        </m:sSubSup>
                      </m:oMath>
                    </m:oMathPara>
                  </a14:m>
                  <a:endParaRPr lang="en-US" sz="2400">
                    <a:solidFill>
                      <a:srgbClr val="00B050"/>
                    </a:solidFill>
                  </a:endParaRPr>
                </a:p>
              </p:txBody>
            </p:sp>
          </mc:Choice>
          <mc:Fallback xmlns="">
            <p:sp>
              <p:nvSpPr>
                <p:cNvPr id="48" name="TextBox 47">
                  <a:extLst>
                    <a:ext uri="{FF2B5EF4-FFF2-40B4-BE49-F238E27FC236}">
                      <a16:creationId xmlns:a16="http://schemas.microsoft.com/office/drawing/2014/main" id="{9F2EBA6E-6A9B-43C7-A29D-3432D32FFA4F}"/>
                    </a:ext>
                  </a:extLst>
                </p:cNvPr>
                <p:cNvSpPr txBox="1">
                  <a:spLocks noRot="1" noChangeAspect="1" noMove="1" noResize="1" noEditPoints="1" noAdjustHandles="1" noChangeArrowheads="1" noChangeShapeType="1" noTextEdit="1"/>
                </p:cNvSpPr>
                <p:nvPr/>
              </p:nvSpPr>
              <p:spPr>
                <a:xfrm>
                  <a:off x="8728143" y="5469915"/>
                  <a:ext cx="304800" cy="549638"/>
                </a:xfrm>
                <a:prstGeom prst="rect">
                  <a:avLst/>
                </a:prstGeom>
                <a:blipFill>
                  <a:blip r:embed="rId6"/>
                  <a:stretch>
                    <a:fillRect r="-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387C837-1280-41D0-A85C-133DF303F4A3}"/>
                    </a:ext>
                  </a:extLst>
                </p:cNvPr>
                <p:cNvSpPr txBox="1"/>
                <p:nvPr/>
              </p:nvSpPr>
              <p:spPr>
                <a:xfrm rot="3939237">
                  <a:off x="7764238" y="4007177"/>
                  <a:ext cx="1195636" cy="424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𝑟</m:t>
                            </m:r>
                          </m:e>
                          <m:sub>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𝑗</m:t>
                                </m:r>
                              </m:e>
                              <m:sub>
                                <m:r>
                                  <a:rPr lang="en-US" sz="2000" b="0" i="1" smtClean="0">
                                    <a:solidFill>
                                      <a:srgbClr val="00B050"/>
                                    </a:solidFill>
                                    <a:latin typeface="Cambria Math" panose="02040503050406030204" pitchFamily="18" charset="0"/>
                                  </a:rPr>
                                  <m:t>1</m:t>
                                </m:r>
                              </m:sub>
                            </m:sSub>
                          </m:sub>
                        </m:sSub>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𝑟</m:t>
                            </m:r>
                          </m:e>
                          <m:sub>
                            <m:r>
                              <a:rPr lang="en-US" sz="2000" b="0" i="1" smtClean="0">
                                <a:solidFill>
                                  <a:srgbClr val="00B050"/>
                                </a:solidFill>
                                <a:latin typeface="Cambria Math" panose="02040503050406030204" pitchFamily="18" charset="0"/>
                              </a:rPr>
                              <m:t>𝑖</m:t>
                            </m:r>
                          </m:sub>
                        </m:sSub>
                      </m:oMath>
                    </m:oMathPara>
                  </a14:m>
                  <a:endParaRPr lang="en-US" sz="2000">
                    <a:solidFill>
                      <a:srgbClr val="00B050"/>
                    </a:solidFill>
                  </a:endParaRPr>
                </a:p>
              </p:txBody>
            </p:sp>
          </mc:Choice>
          <mc:Fallback xmlns="">
            <p:sp>
              <p:nvSpPr>
                <p:cNvPr id="49" name="TextBox 48">
                  <a:extLst>
                    <a:ext uri="{FF2B5EF4-FFF2-40B4-BE49-F238E27FC236}">
                      <a16:creationId xmlns:a16="http://schemas.microsoft.com/office/drawing/2014/main" id="{6387C837-1280-41D0-A85C-133DF303F4A3}"/>
                    </a:ext>
                  </a:extLst>
                </p:cNvPr>
                <p:cNvSpPr txBox="1">
                  <a:spLocks noRot="1" noChangeAspect="1" noMove="1" noResize="1" noEditPoints="1" noAdjustHandles="1" noChangeArrowheads="1" noChangeShapeType="1" noTextEdit="1"/>
                </p:cNvSpPr>
                <p:nvPr/>
              </p:nvSpPr>
              <p:spPr>
                <a:xfrm rot="3939237">
                  <a:off x="7764238" y="4007177"/>
                  <a:ext cx="1195636" cy="42479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10F3FDC-61BE-44CE-BD73-D2B2281DC5CF}"/>
                    </a:ext>
                  </a:extLst>
                </p:cNvPr>
                <p:cNvSpPr txBox="1"/>
                <p:nvPr/>
              </p:nvSpPr>
              <p:spPr>
                <a:xfrm rot="20255560">
                  <a:off x="7843101" y="1818600"/>
                  <a:ext cx="1195636" cy="424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𝑟</m:t>
                            </m:r>
                          </m:e>
                          <m:sub>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𝑗</m:t>
                                </m:r>
                              </m:e>
                              <m:sub>
                                <m:r>
                                  <a:rPr lang="en-US" sz="2000" b="0" i="1" smtClean="0">
                                    <a:solidFill>
                                      <a:srgbClr val="00B050"/>
                                    </a:solidFill>
                                    <a:latin typeface="Cambria Math" panose="02040503050406030204" pitchFamily="18" charset="0"/>
                                  </a:rPr>
                                  <m:t>2</m:t>
                                </m:r>
                              </m:sub>
                            </m:sSub>
                          </m:sub>
                        </m:sSub>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𝑟</m:t>
                            </m:r>
                          </m:e>
                          <m:sub>
                            <m:r>
                              <a:rPr lang="en-US" sz="2000" b="0" i="1" smtClean="0">
                                <a:solidFill>
                                  <a:srgbClr val="00B050"/>
                                </a:solidFill>
                                <a:latin typeface="Cambria Math" panose="02040503050406030204" pitchFamily="18" charset="0"/>
                              </a:rPr>
                              <m:t>𝑖</m:t>
                            </m:r>
                          </m:sub>
                        </m:sSub>
                      </m:oMath>
                    </m:oMathPara>
                  </a14:m>
                  <a:endParaRPr lang="en-US" sz="2000">
                    <a:solidFill>
                      <a:srgbClr val="00B050"/>
                    </a:solidFill>
                  </a:endParaRPr>
                </a:p>
              </p:txBody>
            </p:sp>
          </mc:Choice>
          <mc:Fallback xmlns="">
            <p:sp>
              <p:nvSpPr>
                <p:cNvPr id="50" name="TextBox 49">
                  <a:extLst>
                    <a:ext uri="{FF2B5EF4-FFF2-40B4-BE49-F238E27FC236}">
                      <a16:creationId xmlns:a16="http://schemas.microsoft.com/office/drawing/2014/main" id="{110F3FDC-61BE-44CE-BD73-D2B2281DC5CF}"/>
                    </a:ext>
                  </a:extLst>
                </p:cNvPr>
                <p:cNvSpPr txBox="1">
                  <a:spLocks noRot="1" noChangeAspect="1" noMove="1" noResize="1" noEditPoints="1" noAdjustHandles="1" noChangeArrowheads="1" noChangeShapeType="1" noTextEdit="1"/>
                </p:cNvSpPr>
                <p:nvPr/>
              </p:nvSpPr>
              <p:spPr>
                <a:xfrm rot="20255560">
                  <a:off x="7843101" y="1818600"/>
                  <a:ext cx="1195636" cy="424796"/>
                </a:xfrm>
                <a:prstGeom prst="rect">
                  <a:avLst/>
                </a:prstGeom>
                <a:blipFill>
                  <a:blip r:embed="rId8"/>
                  <a:stretch>
                    <a:fillRect/>
                  </a:stretch>
                </a:blipFill>
              </p:spPr>
              <p:txBody>
                <a:bodyPr/>
                <a:lstStyle/>
                <a:p>
                  <a:r>
                    <a:rPr lang="en-US">
                      <a:noFill/>
                    </a:rPr>
                    <a:t> </a:t>
                  </a:r>
                </a:p>
              </p:txBody>
            </p:sp>
          </mc:Fallback>
        </mc:AlternateContent>
        <p:cxnSp>
          <p:nvCxnSpPr>
            <p:cNvPr id="51" name="Connector: Curved 45">
              <a:extLst>
                <a:ext uri="{FF2B5EF4-FFF2-40B4-BE49-F238E27FC236}">
                  <a16:creationId xmlns:a16="http://schemas.microsoft.com/office/drawing/2014/main" id="{078518C7-678F-4E09-8BA5-946EC11340CE}"/>
                </a:ext>
              </a:extLst>
            </p:cNvPr>
            <p:cNvCxnSpPr>
              <a:cxnSpLocks/>
            </p:cNvCxnSpPr>
            <p:nvPr/>
          </p:nvCxnSpPr>
          <p:spPr>
            <a:xfrm rot="10800000" flipV="1">
              <a:off x="7955464" y="2031932"/>
              <a:ext cx="1088405" cy="414626"/>
            </a:xfrm>
            <a:prstGeom prst="curvedConnector3">
              <a:avLst>
                <a:gd name="adj1" fmla="val 50000"/>
              </a:avLst>
            </a:prstGeom>
            <a:noFill/>
            <a:ln w="6350" cap="flat" cmpd="sng" algn="ctr">
              <a:solidFill>
                <a:srgbClr val="00B050"/>
              </a:solidFill>
              <a:prstDash val="solid"/>
              <a:miter lim="800000"/>
              <a:tailEnd type="triangle"/>
            </a:ln>
            <a:effectLst/>
          </p:spPr>
        </p:cxnSp>
        <p:cxnSp>
          <p:nvCxnSpPr>
            <p:cNvPr id="52" name="Connector: Curved 45">
              <a:extLst>
                <a:ext uri="{FF2B5EF4-FFF2-40B4-BE49-F238E27FC236}">
                  <a16:creationId xmlns:a16="http://schemas.microsoft.com/office/drawing/2014/main" id="{34CCA7A6-581B-4940-B463-215F680CD785}"/>
                </a:ext>
              </a:extLst>
            </p:cNvPr>
            <p:cNvCxnSpPr>
              <a:cxnSpLocks/>
            </p:cNvCxnSpPr>
            <p:nvPr/>
          </p:nvCxnSpPr>
          <p:spPr>
            <a:xfrm rot="16200000" flipV="1">
              <a:off x="7644704" y="3365540"/>
              <a:ext cx="1053129" cy="729261"/>
            </a:xfrm>
            <a:prstGeom prst="curvedConnector3">
              <a:avLst>
                <a:gd name="adj1" fmla="val 50000"/>
              </a:avLst>
            </a:prstGeom>
            <a:noFill/>
            <a:ln w="6350" cap="flat" cmpd="sng" algn="ctr">
              <a:solidFill>
                <a:srgbClr val="00B050"/>
              </a:solidFill>
              <a:prstDash val="solid"/>
              <a:miter lim="800000"/>
              <a:tailEnd type="triangle"/>
            </a:ln>
            <a:effectLst/>
          </p:spPr>
        </p:cxnSp>
      </p:grpSp>
    </p:spTree>
    <p:extLst>
      <p:ext uri="{BB962C8B-B14F-4D97-AF65-F5344CB8AC3E}">
        <p14:creationId xmlns:p14="http://schemas.microsoft.com/office/powerpoint/2010/main" val="3298827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FB581-5B2C-4F23-A55C-FE215E399841}"/>
              </a:ext>
            </a:extLst>
          </p:cNvPr>
          <p:cNvSpPr>
            <a:spLocks noGrp="1"/>
          </p:cNvSpPr>
          <p:nvPr>
            <p:ph type="title"/>
          </p:nvPr>
        </p:nvSpPr>
        <p:spPr/>
        <p:txBody>
          <a:bodyPr/>
          <a:lstStyle/>
          <a:p>
            <a:r>
              <a:rPr lang="en-US"/>
              <a:t>SchNet</a:t>
            </a:r>
            <a:r>
              <a:rPr lang="en-US" baseline="30000"/>
              <a:t>1</a:t>
            </a:r>
          </a:p>
        </p:txBody>
      </p:sp>
      <p:sp>
        <p:nvSpPr>
          <p:cNvPr id="6" name="Content Placeholder 5">
            <a:extLst>
              <a:ext uri="{FF2B5EF4-FFF2-40B4-BE49-F238E27FC236}">
                <a16:creationId xmlns:a16="http://schemas.microsoft.com/office/drawing/2014/main" id="{2069F159-B6C9-4160-9938-60A71D7F3D00}"/>
              </a:ext>
            </a:extLst>
          </p:cNvPr>
          <p:cNvSpPr>
            <a:spLocks noGrp="1"/>
          </p:cNvSpPr>
          <p:nvPr>
            <p:ph idx="1"/>
          </p:nvPr>
        </p:nvSpPr>
        <p:spPr>
          <a:xfrm>
            <a:off x="276392" y="1235964"/>
            <a:ext cx="11029615" cy="3634486"/>
          </a:xfrm>
        </p:spPr>
        <p:txBody>
          <a:bodyPr/>
          <a:lstStyle/>
          <a:p>
            <a:pPr marL="629920" lvl="1" indent="-305435"/>
            <a:r>
              <a:rPr lang="en-US"/>
              <a:t>relative distance </a:t>
            </a:r>
          </a:p>
        </p:txBody>
      </p:sp>
      <p:sp>
        <p:nvSpPr>
          <p:cNvPr id="2" name="Slide Number Placeholder 1">
            <a:extLst>
              <a:ext uri="{FF2B5EF4-FFF2-40B4-BE49-F238E27FC236}">
                <a16:creationId xmlns:a16="http://schemas.microsoft.com/office/drawing/2014/main" id="{F52E9F35-83DF-41A8-9713-3A2356E93C1E}"/>
              </a:ext>
            </a:extLst>
          </p:cNvPr>
          <p:cNvSpPr>
            <a:spLocks noGrp="1"/>
          </p:cNvSpPr>
          <p:nvPr>
            <p:ph type="sldNum" sz="quarter" idx="12"/>
          </p:nvPr>
        </p:nvSpPr>
        <p:spPr/>
        <p:txBody>
          <a:bodyPr/>
          <a:lstStyle/>
          <a:p>
            <a:fld id="{3A98EE3D-8CD1-4C3F-BD1C-C98C9596463C}" type="slidenum">
              <a:rPr lang="en-US" smtClean="0"/>
              <a:t>56</a:t>
            </a:fld>
            <a:endParaRPr lang="en-US"/>
          </a:p>
        </p:txBody>
      </p:sp>
      <p:sp>
        <p:nvSpPr>
          <p:cNvPr id="3" name="Footer Placeholder 2">
            <a:extLst>
              <a:ext uri="{FF2B5EF4-FFF2-40B4-BE49-F238E27FC236}">
                <a16:creationId xmlns:a16="http://schemas.microsoft.com/office/drawing/2014/main" id="{16135F5D-20C7-4C50-A7F7-4ED19FC325D4}"/>
              </a:ext>
            </a:extLst>
          </p:cNvPr>
          <p:cNvSpPr>
            <a:spLocks noGrp="1"/>
          </p:cNvSpPr>
          <p:nvPr>
            <p:ph type="ftr" sz="quarter" idx="11"/>
          </p:nvPr>
        </p:nvSpPr>
        <p:spPr>
          <a:xfrm>
            <a:off x="581192" y="6423914"/>
            <a:ext cx="8250710" cy="240886"/>
          </a:xfrm>
        </p:spPr>
        <p:txBody>
          <a:bodyPr/>
          <a:lstStyle/>
          <a:p>
            <a:r>
              <a:rPr lang="en-US" cap="none"/>
              <a:t>1   Schütt, </a:t>
            </a:r>
            <a:r>
              <a:rPr lang="en-US" cap="none" err="1"/>
              <a:t>kristof</a:t>
            </a:r>
            <a:r>
              <a:rPr lang="en-US" cap="none"/>
              <a:t> T., Et al. "</a:t>
            </a:r>
            <a:r>
              <a:rPr lang="en-US" cap="none" err="1"/>
              <a:t>Schnet</a:t>
            </a:r>
            <a:r>
              <a:rPr lang="en-US" cap="none"/>
              <a:t>–a deep learning architecture for molecules and materials." The journal of chemical physics 148.24 (2018): 241722.</a:t>
            </a:r>
          </a:p>
        </p:txBody>
      </p:sp>
      <p:pic>
        <p:nvPicPr>
          <p:cNvPr id="4" name="Picture 6" descr="Diagram&#10;&#10;Description automatically generated">
            <a:extLst>
              <a:ext uri="{FF2B5EF4-FFF2-40B4-BE49-F238E27FC236}">
                <a16:creationId xmlns:a16="http://schemas.microsoft.com/office/drawing/2014/main" id="{9F9FB07A-0B71-4BC7-AED2-13083DAA9671}"/>
              </a:ext>
            </a:extLst>
          </p:cNvPr>
          <p:cNvPicPr>
            <a:picLocks noChangeAspect="1"/>
          </p:cNvPicPr>
          <p:nvPr/>
        </p:nvPicPr>
        <p:blipFill rotWithShape="1">
          <a:blip r:embed="rId3"/>
          <a:srcRect b="1636"/>
          <a:stretch/>
        </p:blipFill>
        <p:spPr>
          <a:xfrm>
            <a:off x="5334000" y="1428331"/>
            <a:ext cx="6339840" cy="4115769"/>
          </a:xfrm>
          <a:prstGeom prst="rect">
            <a:avLst/>
          </a:prstGeom>
        </p:spPr>
      </p:pic>
      <p:pic>
        <p:nvPicPr>
          <p:cNvPr id="8" name="Picture 8" descr="Diagram&#10;&#10;Description automatically generated">
            <a:extLst>
              <a:ext uri="{FF2B5EF4-FFF2-40B4-BE49-F238E27FC236}">
                <a16:creationId xmlns:a16="http://schemas.microsoft.com/office/drawing/2014/main" id="{2F741BB3-3D8A-4CD1-A985-0BEADB1974CD}"/>
              </a:ext>
            </a:extLst>
          </p:cNvPr>
          <p:cNvPicPr>
            <a:picLocks noChangeAspect="1"/>
          </p:cNvPicPr>
          <p:nvPr/>
        </p:nvPicPr>
        <p:blipFill>
          <a:blip r:embed="rId4"/>
          <a:stretch>
            <a:fillRect/>
          </a:stretch>
        </p:blipFill>
        <p:spPr>
          <a:xfrm>
            <a:off x="3819188" y="1431533"/>
            <a:ext cx="1574118" cy="4114800"/>
          </a:xfrm>
          <a:prstGeom prst="rect">
            <a:avLst/>
          </a:prstGeom>
        </p:spPr>
      </p:pic>
      <p:pic>
        <p:nvPicPr>
          <p:cNvPr id="7" name="Picture 7" descr="A picture containing diagram&#10;&#10;Description automatically generated">
            <a:extLst>
              <a:ext uri="{FF2B5EF4-FFF2-40B4-BE49-F238E27FC236}">
                <a16:creationId xmlns:a16="http://schemas.microsoft.com/office/drawing/2014/main" id="{B12666A4-6AEC-4E87-ACB9-C495ADBE5DD5}"/>
              </a:ext>
            </a:extLst>
          </p:cNvPr>
          <p:cNvPicPr>
            <a:picLocks noChangeAspect="1"/>
          </p:cNvPicPr>
          <p:nvPr/>
        </p:nvPicPr>
        <p:blipFill>
          <a:blip r:embed="rId5"/>
          <a:stretch>
            <a:fillRect/>
          </a:stretch>
        </p:blipFill>
        <p:spPr>
          <a:xfrm>
            <a:off x="443502" y="5402770"/>
            <a:ext cx="3787739" cy="744326"/>
          </a:xfrm>
          <a:prstGeom prst="rect">
            <a:avLst/>
          </a:prstGeom>
          <a:ln>
            <a:solidFill>
              <a:srgbClr val="FF0000"/>
            </a:solidFill>
          </a:ln>
        </p:spPr>
      </p:pic>
    </p:spTree>
    <p:extLst>
      <p:ext uri="{BB962C8B-B14F-4D97-AF65-F5344CB8AC3E}">
        <p14:creationId xmlns:p14="http://schemas.microsoft.com/office/powerpoint/2010/main" val="1215699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FDF8-5CAA-4F49-B97F-0ADD573D5497}"/>
              </a:ext>
            </a:extLst>
          </p:cNvPr>
          <p:cNvSpPr>
            <a:spLocks noGrp="1"/>
          </p:cNvSpPr>
          <p:nvPr>
            <p:ph type="title"/>
          </p:nvPr>
        </p:nvSpPr>
        <p:spPr/>
        <p:txBody>
          <a:bodyPr/>
          <a:lstStyle/>
          <a:p>
            <a:r>
              <a:rPr lang="en-US"/>
              <a:t>Geometry information in GNNs</a:t>
            </a:r>
          </a:p>
        </p:txBody>
      </p:sp>
      <p:pic>
        <p:nvPicPr>
          <p:cNvPr id="6" name="Picture Placeholder 5" descr="Chart, line chart&#10;&#10;Description automatically generated">
            <a:extLst>
              <a:ext uri="{FF2B5EF4-FFF2-40B4-BE49-F238E27FC236}">
                <a16:creationId xmlns:a16="http://schemas.microsoft.com/office/drawing/2014/main" id="{3A32C086-42E1-4C1C-92F5-BEA492056B05}"/>
              </a:ext>
            </a:extLst>
          </p:cNvPr>
          <p:cNvPicPr>
            <a:picLocks noGrp="1" noChangeAspect="1"/>
          </p:cNvPicPr>
          <p:nvPr>
            <p:ph type="pic" idx="1"/>
          </p:nvPr>
        </p:nvPicPr>
        <p:blipFill rotWithShape="1">
          <a:blip r:embed="rId3"/>
          <a:srcRect t="-409" b="437"/>
          <a:stretch/>
        </p:blipFill>
        <p:spPr>
          <a:xfrm>
            <a:off x="1989825" y="1150360"/>
            <a:ext cx="7224513" cy="3130497"/>
          </a:xfrm>
        </p:spPr>
      </p:pic>
      <p:sp>
        <p:nvSpPr>
          <p:cNvPr id="3" name="Content Placeholder 2">
            <a:extLst>
              <a:ext uri="{FF2B5EF4-FFF2-40B4-BE49-F238E27FC236}">
                <a16:creationId xmlns:a16="http://schemas.microsoft.com/office/drawing/2014/main" id="{8F81235C-36F0-4160-BEDF-ECD2640316D6}"/>
              </a:ext>
            </a:extLst>
          </p:cNvPr>
          <p:cNvSpPr>
            <a:spLocks noGrp="1"/>
          </p:cNvSpPr>
          <p:nvPr>
            <p:ph type="body" sz="half" idx="2"/>
          </p:nvPr>
        </p:nvSpPr>
        <p:spPr/>
        <p:txBody>
          <a:bodyPr/>
          <a:lstStyle/>
          <a:p>
            <a:r>
              <a:rPr lang="en-US"/>
              <a:t>molecules with same bonding </a:t>
            </a:r>
            <a:r>
              <a:rPr lang="en-US" err="1"/>
              <a:t>strucure</a:t>
            </a:r>
            <a:r>
              <a:rPr lang="en-US"/>
              <a:t> can have </a:t>
            </a:r>
            <a:r>
              <a:rPr lang="en-US" err="1"/>
              <a:t>differentgeometry</a:t>
            </a:r>
            <a:endParaRPr lang="en-US"/>
          </a:p>
        </p:txBody>
      </p:sp>
      <p:sp>
        <p:nvSpPr>
          <p:cNvPr id="4" name="Slide Number Placeholder 3">
            <a:extLst>
              <a:ext uri="{FF2B5EF4-FFF2-40B4-BE49-F238E27FC236}">
                <a16:creationId xmlns:a16="http://schemas.microsoft.com/office/drawing/2014/main" id="{9C39B460-AC92-4D02-8FB5-6BFB417E8707}"/>
              </a:ext>
            </a:extLst>
          </p:cNvPr>
          <p:cNvSpPr>
            <a:spLocks noGrp="1"/>
          </p:cNvSpPr>
          <p:nvPr>
            <p:ph type="sldNum" sz="quarter" idx="12"/>
          </p:nvPr>
        </p:nvSpPr>
        <p:spPr/>
        <p:txBody>
          <a:bodyPr/>
          <a:lstStyle/>
          <a:p>
            <a:fld id="{3A98EE3D-8CD1-4C3F-BD1C-C98C9596463C}" type="slidenum">
              <a:rPr lang="en-US" smtClean="0"/>
              <a:t>57</a:t>
            </a:fld>
            <a:endParaRPr lang="en-US"/>
          </a:p>
        </p:txBody>
      </p:sp>
    </p:spTree>
    <p:extLst>
      <p:ext uri="{BB962C8B-B14F-4D97-AF65-F5344CB8AC3E}">
        <p14:creationId xmlns:p14="http://schemas.microsoft.com/office/powerpoint/2010/main" val="2344432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FB581-5B2C-4F23-A55C-FE215E399841}"/>
              </a:ext>
            </a:extLst>
          </p:cNvPr>
          <p:cNvSpPr>
            <a:spLocks noGrp="1"/>
          </p:cNvSpPr>
          <p:nvPr>
            <p:ph type="title"/>
          </p:nvPr>
        </p:nvSpPr>
        <p:spPr/>
        <p:txBody>
          <a:bodyPr/>
          <a:lstStyle/>
          <a:p>
            <a:r>
              <a:rPr lang="en-US"/>
              <a:t>DimeNet</a:t>
            </a:r>
            <a:r>
              <a:rPr lang="en-US" baseline="30000"/>
              <a:t>1</a:t>
            </a:r>
          </a:p>
        </p:txBody>
      </p:sp>
      <p:sp>
        <p:nvSpPr>
          <p:cNvPr id="6" name="Content Placeholder 5">
            <a:extLst>
              <a:ext uri="{FF2B5EF4-FFF2-40B4-BE49-F238E27FC236}">
                <a16:creationId xmlns:a16="http://schemas.microsoft.com/office/drawing/2014/main" id="{2069F159-B6C9-4160-9938-60A71D7F3D00}"/>
              </a:ext>
            </a:extLst>
          </p:cNvPr>
          <p:cNvSpPr>
            <a:spLocks noGrp="1"/>
          </p:cNvSpPr>
          <p:nvPr>
            <p:ph idx="1"/>
          </p:nvPr>
        </p:nvSpPr>
        <p:spPr>
          <a:xfrm>
            <a:off x="444203" y="1296325"/>
            <a:ext cx="3837705" cy="1091633"/>
          </a:xfrm>
        </p:spPr>
        <p:txBody>
          <a:bodyPr/>
          <a:lstStyle/>
          <a:p>
            <a:pPr lvl="1"/>
            <a:r>
              <a:rPr lang="en-US"/>
              <a:t>distance between nodes</a:t>
            </a:r>
          </a:p>
          <a:p>
            <a:pPr lvl="1"/>
            <a:r>
              <a:rPr lang="en-US"/>
              <a:t>angle between edges</a:t>
            </a:r>
          </a:p>
        </p:txBody>
      </p:sp>
      <p:sp>
        <p:nvSpPr>
          <p:cNvPr id="2" name="Slide Number Placeholder 1">
            <a:extLst>
              <a:ext uri="{FF2B5EF4-FFF2-40B4-BE49-F238E27FC236}">
                <a16:creationId xmlns:a16="http://schemas.microsoft.com/office/drawing/2014/main" id="{AEC5B820-833D-4768-95DC-C7A2240CB572}"/>
              </a:ext>
            </a:extLst>
          </p:cNvPr>
          <p:cNvSpPr>
            <a:spLocks noGrp="1"/>
          </p:cNvSpPr>
          <p:nvPr>
            <p:ph type="sldNum" sz="quarter" idx="12"/>
          </p:nvPr>
        </p:nvSpPr>
        <p:spPr/>
        <p:txBody>
          <a:bodyPr/>
          <a:lstStyle/>
          <a:p>
            <a:fld id="{3A98EE3D-8CD1-4C3F-BD1C-C98C9596463C}" type="slidenum">
              <a:rPr lang="en-US" smtClean="0"/>
              <a:t>58</a:t>
            </a:fld>
            <a:endParaRPr lang="en-US"/>
          </a:p>
        </p:txBody>
      </p:sp>
      <p:sp>
        <p:nvSpPr>
          <p:cNvPr id="4" name="Footer Placeholder 3">
            <a:extLst>
              <a:ext uri="{FF2B5EF4-FFF2-40B4-BE49-F238E27FC236}">
                <a16:creationId xmlns:a16="http://schemas.microsoft.com/office/drawing/2014/main" id="{560D9CFF-6C93-4A85-B367-77BB00B607ED}"/>
              </a:ext>
            </a:extLst>
          </p:cNvPr>
          <p:cNvSpPr>
            <a:spLocks noGrp="1"/>
          </p:cNvSpPr>
          <p:nvPr>
            <p:ph type="ftr" sz="quarter" idx="11"/>
          </p:nvPr>
        </p:nvSpPr>
        <p:spPr>
          <a:xfrm>
            <a:off x="581192" y="6423914"/>
            <a:ext cx="8466057" cy="373407"/>
          </a:xfrm>
        </p:spPr>
        <p:txBody>
          <a:bodyPr/>
          <a:lstStyle/>
          <a:p>
            <a:r>
              <a:rPr lang="en-US" cap="none"/>
              <a:t>1   </a:t>
            </a:r>
            <a:r>
              <a:rPr lang="en-US" cap="none" err="1"/>
              <a:t>Klicpera</a:t>
            </a:r>
            <a:r>
              <a:rPr lang="en-US" cap="none"/>
              <a:t>, </a:t>
            </a:r>
            <a:r>
              <a:rPr lang="en-US" cap="none" err="1"/>
              <a:t>johannes</a:t>
            </a:r>
            <a:r>
              <a:rPr lang="en-US" cap="none"/>
              <a:t>, </a:t>
            </a:r>
            <a:r>
              <a:rPr lang="en-US" cap="none" err="1"/>
              <a:t>janek</a:t>
            </a:r>
            <a:r>
              <a:rPr lang="en-US" cap="none"/>
              <a:t> </a:t>
            </a:r>
            <a:r>
              <a:rPr lang="en-US" cap="none" err="1"/>
              <a:t>groß</a:t>
            </a:r>
            <a:r>
              <a:rPr lang="en-US" cap="none"/>
              <a:t>, and </a:t>
            </a:r>
            <a:r>
              <a:rPr lang="en-US" cap="none" err="1"/>
              <a:t>stephan</a:t>
            </a:r>
            <a:r>
              <a:rPr lang="en-US" cap="none"/>
              <a:t> </a:t>
            </a:r>
            <a:r>
              <a:rPr lang="en-US" cap="none" err="1"/>
              <a:t>günnemann</a:t>
            </a:r>
            <a:r>
              <a:rPr lang="en-US" cap="none"/>
              <a:t>. "Directional message passing for molecular graphs." </a:t>
            </a:r>
            <a:r>
              <a:rPr lang="en-US" cap="none" err="1"/>
              <a:t>Arxiv</a:t>
            </a:r>
            <a:r>
              <a:rPr lang="en-US" cap="none"/>
              <a:t> preprint arxiv:2003.03123 (2020).</a:t>
            </a:r>
          </a:p>
        </p:txBody>
      </p:sp>
      <p:grpSp>
        <p:nvGrpSpPr>
          <p:cNvPr id="3" name="Group 2">
            <a:extLst>
              <a:ext uri="{FF2B5EF4-FFF2-40B4-BE49-F238E27FC236}">
                <a16:creationId xmlns:a16="http://schemas.microsoft.com/office/drawing/2014/main" id="{B210C6D8-22DF-41D0-B988-94E918314342}"/>
              </a:ext>
            </a:extLst>
          </p:cNvPr>
          <p:cNvGrpSpPr/>
          <p:nvPr/>
        </p:nvGrpSpPr>
        <p:grpSpPr>
          <a:xfrm>
            <a:off x="8015555" y="1653919"/>
            <a:ext cx="2876239" cy="3808062"/>
            <a:chOff x="8015555" y="1653919"/>
            <a:chExt cx="2876239" cy="3808062"/>
          </a:xfrm>
        </p:grpSpPr>
        <p:grpSp>
          <p:nvGrpSpPr>
            <p:cNvPr id="10" name="Group 9">
              <a:extLst>
                <a:ext uri="{FF2B5EF4-FFF2-40B4-BE49-F238E27FC236}">
                  <a16:creationId xmlns:a16="http://schemas.microsoft.com/office/drawing/2014/main" id="{0E29F0A7-642D-404A-8B70-8A5C56FF2300}"/>
                </a:ext>
              </a:extLst>
            </p:cNvPr>
            <p:cNvGrpSpPr/>
            <p:nvPr/>
          </p:nvGrpSpPr>
          <p:grpSpPr>
            <a:xfrm>
              <a:off x="8015555" y="1653919"/>
              <a:ext cx="2876239" cy="3808062"/>
              <a:chOff x="1503159" y="2121981"/>
              <a:chExt cx="2876239" cy="3808062"/>
            </a:xfrm>
          </p:grpSpPr>
          <p:sp>
            <p:nvSpPr>
              <p:cNvPr id="12" name="Oval 11">
                <a:extLst>
                  <a:ext uri="{FF2B5EF4-FFF2-40B4-BE49-F238E27FC236}">
                    <a16:creationId xmlns:a16="http://schemas.microsoft.com/office/drawing/2014/main" id="{262DC797-1ED3-41AB-8ADD-532E5D6D1242}"/>
                  </a:ext>
                </a:extLst>
              </p:cNvPr>
              <p:cNvSpPr/>
              <p:nvPr/>
            </p:nvSpPr>
            <p:spPr>
              <a:xfrm>
                <a:off x="2889338" y="2121981"/>
                <a:ext cx="277586" cy="277586"/>
              </a:xfrm>
              <a:prstGeom prst="ellipse">
                <a:avLst/>
              </a:prstGeom>
              <a:gradFill rotWithShape="1">
                <a:gsLst>
                  <a:gs pos="0">
                    <a:srgbClr val="03A9F4">
                      <a:satMod val="103000"/>
                      <a:lumMod val="102000"/>
                      <a:tint val="94000"/>
                    </a:srgbClr>
                  </a:gs>
                  <a:gs pos="50000">
                    <a:srgbClr val="03A9F4">
                      <a:satMod val="110000"/>
                      <a:lumMod val="100000"/>
                      <a:shade val="100000"/>
                    </a:srgbClr>
                  </a:gs>
                  <a:gs pos="100000">
                    <a:srgbClr val="03A9F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C</a:t>
                </a:r>
              </a:p>
            </p:txBody>
          </p:sp>
          <p:sp>
            <p:nvSpPr>
              <p:cNvPr id="13" name="Oval 12">
                <a:extLst>
                  <a:ext uri="{FF2B5EF4-FFF2-40B4-BE49-F238E27FC236}">
                    <a16:creationId xmlns:a16="http://schemas.microsoft.com/office/drawing/2014/main" id="{E388D5A3-8B9E-4BFF-B804-31A202BBBF7C}"/>
                  </a:ext>
                </a:extLst>
              </p:cNvPr>
              <p:cNvSpPr/>
              <p:nvPr/>
            </p:nvSpPr>
            <p:spPr>
              <a:xfrm>
                <a:off x="2895078" y="5652457"/>
                <a:ext cx="277586" cy="277586"/>
              </a:xfrm>
              <a:prstGeom prst="ellipse">
                <a:avLst/>
              </a:prstGeom>
              <a:gradFill rotWithShape="1">
                <a:gsLst>
                  <a:gs pos="0">
                    <a:srgbClr val="03A9F4">
                      <a:satMod val="103000"/>
                      <a:lumMod val="102000"/>
                      <a:tint val="94000"/>
                    </a:srgbClr>
                  </a:gs>
                  <a:gs pos="50000">
                    <a:srgbClr val="03A9F4">
                      <a:satMod val="110000"/>
                      <a:lumMod val="100000"/>
                      <a:shade val="100000"/>
                    </a:srgbClr>
                  </a:gs>
                  <a:gs pos="100000">
                    <a:srgbClr val="03A9F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O</a:t>
                </a:r>
              </a:p>
            </p:txBody>
          </p:sp>
          <p:sp>
            <p:nvSpPr>
              <p:cNvPr id="14" name="Oval 13">
                <a:extLst>
                  <a:ext uri="{FF2B5EF4-FFF2-40B4-BE49-F238E27FC236}">
                    <a16:creationId xmlns:a16="http://schemas.microsoft.com/office/drawing/2014/main" id="{01864F00-85AD-4699-B3F5-4FE171679409}"/>
                  </a:ext>
                </a:extLst>
              </p:cNvPr>
              <p:cNvSpPr/>
              <p:nvPr/>
            </p:nvSpPr>
            <p:spPr>
              <a:xfrm>
                <a:off x="4101812" y="3924123"/>
                <a:ext cx="277586" cy="257708"/>
              </a:xfrm>
              <a:prstGeom prst="ellipse">
                <a:avLst/>
              </a:prstGeom>
              <a:gradFill rotWithShape="1">
                <a:gsLst>
                  <a:gs pos="0">
                    <a:srgbClr val="03A9F4">
                      <a:satMod val="103000"/>
                      <a:lumMod val="102000"/>
                      <a:tint val="94000"/>
                    </a:srgbClr>
                  </a:gs>
                  <a:gs pos="50000">
                    <a:srgbClr val="03A9F4">
                      <a:satMod val="110000"/>
                      <a:lumMod val="100000"/>
                      <a:shade val="100000"/>
                    </a:srgbClr>
                  </a:gs>
                  <a:gs pos="100000">
                    <a:srgbClr val="03A9F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H</a:t>
                </a:r>
              </a:p>
            </p:txBody>
          </p:sp>
          <p:sp>
            <p:nvSpPr>
              <p:cNvPr id="15" name="Oval 14">
                <a:extLst>
                  <a:ext uri="{FF2B5EF4-FFF2-40B4-BE49-F238E27FC236}">
                    <a16:creationId xmlns:a16="http://schemas.microsoft.com/office/drawing/2014/main" id="{E673513C-D8B1-42C6-8456-463DC0CAD056}"/>
                  </a:ext>
                </a:extLst>
              </p:cNvPr>
              <p:cNvSpPr/>
              <p:nvPr/>
            </p:nvSpPr>
            <p:spPr>
              <a:xfrm>
                <a:off x="1503159" y="3904245"/>
                <a:ext cx="277586" cy="277586"/>
              </a:xfrm>
              <a:prstGeom prst="ellipse">
                <a:avLst/>
              </a:prstGeom>
              <a:gradFill rotWithShape="1">
                <a:gsLst>
                  <a:gs pos="0">
                    <a:srgbClr val="03A9F4">
                      <a:satMod val="103000"/>
                      <a:lumMod val="102000"/>
                      <a:tint val="94000"/>
                    </a:srgbClr>
                  </a:gs>
                  <a:gs pos="50000">
                    <a:srgbClr val="03A9F4">
                      <a:satMod val="110000"/>
                      <a:lumMod val="100000"/>
                      <a:shade val="100000"/>
                    </a:srgbClr>
                  </a:gs>
                  <a:gs pos="100000">
                    <a:srgbClr val="03A9F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H</a:t>
                </a:r>
              </a:p>
            </p:txBody>
          </p:sp>
          <p:cxnSp>
            <p:nvCxnSpPr>
              <p:cNvPr id="16" name="Straight Connector 15">
                <a:extLst>
                  <a:ext uri="{FF2B5EF4-FFF2-40B4-BE49-F238E27FC236}">
                    <a16:creationId xmlns:a16="http://schemas.microsoft.com/office/drawing/2014/main" id="{152F509B-7B60-470D-91D1-03217C3237D5}"/>
                  </a:ext>
                </a:extLst>
              </p:cNvPr>
              <p:cNvCxnSpPr>
                <a:cxnSpLocks/>
                <a:stCxn id="12" idx="5"/>
                <a:endCxn id="14" idx="1"/>
              </p:cNvCxnSpPr>
              <p:nvPr/>
            </p:nvCxnSpPr>
            <p:spPr>
              <a:xfrm>
                <a:off x="3126272" y="2358915"/>
                <a:ext cx="1016192" cy="1602948"/>
              </a:xfrm>
              <a:prstGeom prst="line">
                <a:avLst/>
              </a:prstGeom>
              <a:noFill/>
              <a:ln w="6350" cap="flat" cmpd="sng" algn="ctr">
                <a:solidFill>
                  <a:srgbClr val="00B050"/>
                </a:solidFill>
                <a:prstDash val="solid"/>
                <a:miter lim="800000"/>
              </a:ln>
              <a:effectLst/>
            </p:spPr>
          </p:cxnSp>
          <p:cxnSp>
            <p:nvCxnSpPr>
              <p:cNvPr id="17" name="Straight Connector 16">
                <a:extLst>
                  <a:ext uri="{FF2B5EF4-FFF2-40B4-BE49-F238E27FC236}">
                    <a16:creationId xmlns:a16="http://schemas.microsoft.com/office/drawing/2014/main" id="{52380261-4A1C-4098-91A6-82E017C14C1A}"/>
                  </a:ext>
                </a:extLst>
              </p:cNvPr>
              <p:cNvCxnSpPr>
                <a:stCxn id="12" idx="3"/>
                <a:endCxn id="15" idx="7"/>
              </p:cNvCxnSpPr>
              <p:nvPr/>
            </p:nvCxnSpPr>
            <p:spPr>
              <a:xfrm flipH="1">
                <a:off x="1740093" y="2358915"/>
                <a:ext cx="1189897" cy="1585982"/>
              </a:xfrm>
              <a:prstGeom prst="line">
                <a:avLst/>
              </a:prstGeom>
              <a:noFill/>
              <a:ln w="6350" cap="flat" cmpd="sng" algn="ctr">
                <a:solidFill>
                  <a:srgbClr val="C00000"/>
                </a:solidFill>
                <a:prstDash val="solid"/>
                <a:miter lim="800000"/>
              </a:ln>
              <a:effectLst/>
            </p:spPr>
          </p:cxnSp>
          <p:cxnSp>
            <p:nvCxnSpPr>
              <p:cNvPr id="18" name="Straight Connector 17">
                <a:extLst>
                  <a:ext uri="{FF2B5EF4-FFF2-40B4-BE49-F238E27FC236}">
                    <a16:creationId xmlns:a16="http://schemas.microsoft.com/office/drawing/2014/main" id="{F3FBB0B1-801D-4CB4-B799-5F4D59D74C6A}"/>
                  </a:ext>
                </a:extLst>
              </p:cNvPr>
              <p:cNvCxnSpPr>
                <a:stCxn id="15" idx="5"/>
                <a:endCxn id="13" idx="1"/>
              </p:cNvCxnSpPr>
              <p:nvPr/>
            </p:nvCxnSpPr>
            <p:spPr>
              <a:xfrm>
                <a:off x="1740093" y="4141179"/>
                <a:ext cx="1195637" cy="1551930"/>
              </a:xfrm>
              <a:prstGeom prst="line">
                <a:avLst/>
              </a:prstGeom>
              <a:noFill/>
              <a:ln w="6350" cap="flat" cmpd="sng" algn="ctr">
                <a:solidFill>
                  <a:schemeClr val="tx1"/>
                </a:solidFill>
                <a:prstDash val="solid"/>
                <a:miter lim="800000"/>
              </a:ln>
              <a:effectLst/>
            </p:spPr>
          </p:cxnSp>
          <p:cxnSp>
            <p:nvCxnSpPr>
              <p:cNvPr id="19" name="Straight Connector 18">
                <a:extLst>
                  <a:ext uri="{FF2B5EF4-FFF2-40B4-BE49-F238E27FC236}">
                    <a16:creationId xmlns:a16="http://schemas.microsoft.com/office/drawing/2014/main" id="{9AB3FA26-787B-480A-BCA7-3B092DA4C0BD}"/>
                  </a:ext>
                </a:extLst>
              </p:cNvPr>
              <p:cNvCxnSpPr>
                <a:cxnSpLocks/>
                <a:stCxn id="13" idx="7"/>
                <a:endCxn id="14" idx="3"/>
              </p:cNvCxnSpPr>
              <p:nvPr/>
            </p:nvCxnSpPr>
            <p:spPr>
              <a:xfrm flipV="1">
                <a:off x="3132012" y="4144091"/>
                <a:ext cx="1010452" cy="1549018"/>
              </a:xfrm>
              <a:prstGeom prst="line">
                <a:avLst/>
              </a:prstGeom>
              <a:noFill/>
              <a:ln w="6350" cap="flat" cmpd="sng" algn="ctr">
                <a:solidFill>
                  <a:schemeClr val="tx1"/>
                </a:solidFill>
                <a:prstDash val="solid"/>
                <a:miter lim="800000"/>
              </a:ln>
              <a:effectLst/>
            </p:spPr>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C54B31-7F1C-4353-88DC-264A211882AA}"/>
                    </a:ext>
                  </a:extLst>
                </p:cNvPr>
                <p:cNvSpPr txBox="1"/>
                <p:nvPr/>
              </p:nvSpPr>
              <p:spPr>
                <a:xfrm rot="18848777">
                  <a:off x="8164900" y="2421295"/>
                  <a:ext cx="304800" cy="5330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rgbClr val="C00000"/>
                                </a:solidFill>
                                <a:latin typeface="Cambria Math" panose="02040503050406030204" pitchFamily="18" charset="0"/>
                              </a:rPr>
                            </m:ctrlPr>
                          </m:sSubSupPr>
                          <m:e>
                            <m:r>
                              <a:rPr lang="en-US" sz="2400" b="0" i="1" smtClean="0">
                                <a:solidFill>
                                  <a:srgbClr val="C00000"/>
                                </a:solidFill>
                                <a:latin typeface="Cambria Math" panose="02040503050406030204" pitchFamily="18" charset="0"/>
                              </a:rPr>
                              <m:t>𝑚</m:t>
                            </m:r>
                          </m:e>
                          <m:sub>
                            <m:r>
                              <a:rPr lang="en-US" sz="2400" b="0" i="1" smtClean="0">
                                <a:solidFill>
                                  <a:srgbClr val="C00000"/>
                                </a:solidFill>
                                <a:latin typeface="Cambria Math" panose="02040503050406030204" pitchFamily="18" charset="0"/>
                              </a:rPr>
                              <m:t>𝑗𝑖</m:t>
                            </m:r>
                          </m:sub>
                          <m:sup>
                            <m:r>
                              <a:rPr lang="en-US" sz="2400" b="0" i="1" smtClean="0">
                                <a:solidFill>
                                  <a:srgbClr val="C00000"/>
                                </a:solidFill>
                                <a:latin typeface="Cambria Math" panose="02040503050406030204" pitchFamily="18" charset="0"/>
                              </a:rPr>
                              <m:t>𝑙</m:t>
                            </m:r>
                            <m:r>
                              <a:rPr lang="en-US" sz="2400" b="0" i="1" smtClean="0">
                                <a:solidFill>
                                  <a:srgbClr val="C00000"/>
                                </a:solidFill>
                                <a:latin typeface="Cambria Math" panose="02040503050406030204" pitchFamily="18" charset="0"/>
                              </a:rPr>
                              <m:t>+1</m:t>
                            </m:r>
                          </m:sup>
                        </m:sSubSup>
                      </m:oMath>
                    </m:oMathPara>
                  </a14:m>
                  <a:endParaRPr lang="en-US" sz="2400">
                    <a:solidFill>
                      <a:srgbClr val="C00000"/>
                    </a:solidFill>
                  </a:endParaRPr>
                </a:p>
              </p:txBody>
            </p:sp>
          </mc:Choice>
          <mc:Fallback xmlns="">
            <p:sp>
              <p:nvSpPr>
                <p:cNvPr id="20" name="TextBox 19">
                  <a:extLst>
                    <a:ext uri="{FF2B5EF4-FFF2-40B4-BE49-F238E27FC236}">
                      <a16:creationId xmlns:a16="http://schemas.microsoft.com/office/drawing/2014/main" id="{8EC54B31-7F1C-4353-88DC-264A211882AA}"/>
                    </a:ext>
                  </a:extLst>
                </p:cNvPr>
                <p:cNvSpPr txBox="1">
                  <a:spLocks noRot="1" noChangeAspect="1" noMove="1" noResize="1" noEditPoints="1" noAdjustHandles="1" noChangeArrowheads="1" noChangeShapeType="1" noTextEdit="1"/>
                </p:cNvSpPr>
                <p:nvPr/>
              </p:nvSpPr>
              <p:spPr>
                <a:xfrm rot="18848777">
                  <a:off x="8164900" y="2421295"/>
                  <a:ext cx="304800" cy="533095"/>
                </a:xfrm>
                <a:prstGeom prst="rect">
                  <a:avLst/>
                </a:prstGeom>
                <a:blipFill>
                  <a:blip r:embed="rId3"/>
                  <a:stretch>
                    <a:fillRect t="-33673" r="-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89762C-E8CE-4E76-8517-2FFC901696AE}"/>
                    </a:ext>
                  </a:extLst>
                </p:cNvPr>
                <p:cNvSpPr txBox="1"/>
                <p:nvPr/>
              </p:nvSpPr>
              <p:spPr>
                <a:xfrm rot="3396419">
                  <a:off x="10128096" y="1978022"/>
                  <a:ext cx="304800" cy="535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panose="02040503050406030204" pitchFamily="18" charset="0"/>
                              </a:rPr>
                              <m:t>𝑚</m:t>
                            </m:r>
                          </m:e>
                          <m:sub>
                            <m:r>
                              <a:rPr lang="en-US" sz="2400" b="0" i="1" smtClean="0">
                                <a:solidFill>
                                  <a:srgbClr val="00B050"/>
                                </a:solidFill>
                                <a:latin typeface="Cambria Math" panose="02040503050406030204" pitchFamily="18" charset="0"/>
                              </a:rPr>
                              <m:t>𝑘</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𝑗</m:t>
                                </m:r>
                              </m:e>
                              <m:sub>
                                <m:r>
                                  <a:rPr lang="en-US" sz="2400" b="0" i="1" smtClean="0">
                                    <a:solidFill>
                                      <a:srgbClr val="00B050"/>
                                    </a:solidFill>
                                    <a:latin typeface="Cambria Math" panose="02040503050406030204" pitchFamily="18" charset="0"/>
                                  </a:rPr>
                                  <m:t>1</m:t>
                                </m:r>
                              </m:sub>
                            </m:sSub>
                          </m:sub>
                          <m:sup>
                            <m:r>
                              <a:rPr lang="en-US" sz="2400" b="0" i="1" smtClean="0">
                                <a:solidFill>
                                  <a:srgbClr val="00B050"/>
                                </a:solidFill>
                                <a:latin typeface="Cambria Math" panose="02040503050406030204" pitchFamily="18" charset="0"/>
                              </a:rPr>
                              <m:t>𝑙</m:t>
                            </m:r>
                          </m:sup>
                        </m:sSubSup>
                      </m:oMath>
                    </m:oMathPara>
                  </a14:m>
                  <a:endParaRPr lang="en-US" sz="2400">
                    <a:solidFill>
                      <a:srgbClr val="00B050"/>
                    </a:solidFill>
                  </a:endParaRPr>
                </a:p>
              </p:txBody>
            </p:sp>
          </mc:Choice>
          <mc:Fallback xmlns="">
            <p:sp>
              <p:nvSpPr>
                <p:cNvPr id="21" name="TextBox 20">
                  <a:extLst>
                    <a:ext uri="{FF2B5EF4-FFF2-40B4-BE49-F238E27FC236}">
                      <a16:creationId xmlns:a16="http://schemas.microsoft.com/office/drawing/2014/main" id="{E089762C-E8CE-4E76-8517-2FFC901696AE}"/>
                    </a:ext>
                  </a:extLst>
                </p:cNvPr>
                <p:cNvSpPr txBox="1">
                  <a:spLocks noRot="1" noChangeAspect="1" noMove="1" noResize="1" noEditPoints="1" noAdjustHandles="1" noChangeArrowheads="1" noChangeShapeType="1" noTextEdit="1"/>
                </p:cNvSpPr>
                <p:nvPr/>
              </p:nvSpPr>
              <p:spPr>
                <a:xfrm rot="3396419">
                  <a:off x="10128096" y="1978022"/>
                  <a:ext cx="304800" cy="535083"/>
                </a:xfrm>
                <a:prstGeom prst="rect">
                  <a:avLst/>
                </a:prstGeom>
                <a:blipFill>
                  <a:blip r:embed="rId4"/>
                  <a:stretch>
                    <a:fillRect b="-50549"/>
                  </a:stretch>
                </a:blipFill>
              </p:spPr>
              <p:txBody>
                <a:bodyPr/>
                <a:lstStyle/>
                <a:p>
                  <a:r>
                    <a:rPr lang="en-US">
                      <a:noFill/>
                    </a:rPr>
                    <a:t> </a:t>
                  </a:r>
                </a:p>
              </p:txBody>
            </p:sp>
          </mc:Fallback>
        </mc:AlternateContent>
        <p:cxnSp>
          <p:nvCxnSpPr>
            <p:cNvPr id="25" name="Connector: Curved 45">
              <a:extLst>
                <a:ext uri="{FF2B5EF4-FFF2-40B4-BE49-F238E27FC236}">
                  <a16:creationId xmlns:a16="http://schemas.microsoft.com/office/drawing/2014/main" id="{92DD6475-AAC9-4823-A46B-87E0AAC95D66}"/>
                </a:ext>
              </a:extLst>
            </p:cNvPr>
            <p:cNvCxnSpPr>
              <a:cxnSpLocks/>
            </p:cNvCxnSpPr>
            <p:nvPr/>
          </p:nvCxnSpPr>
          <p:spPr>
            <a:xfrm rot="10800000" flipV="1">
              <a:off x="8796780" y="2657267"/>
              <a:ext cx="1088405" cy="414626"/>
            </a:xfrm>
            <a:prstGeom prst="curvedConnector3">
              <a:avLst>
                <a:gd name="adj1" fmla="val 50000"/>
              </a:avLst>
            </a:prstGeom>
            <a:noFill/>
            <a:ln w="6350" cap="flat" cmpd="sng" algn="ctr">
              <a:solidFill>
                <a:srgbClr val="00B050"/>
              </a:solidFill>
              <a:prstDash val="solid"/>
              <a:miter lim="800000"/>
              <a:tailEnd type="triangle"/>
            </a:ln>
            <a:effectLst/>
          </p:spPr>
        </p:cxnSp>
        <p:sp>
          <p:nvSpPr>
            <p:cNvPr id="34" name="TextBox 33">
              <a:extLst>
                <a:ext uri="{FF2B5EF4-FFF2-40B4-BE49-F238E27FC236}">
                  <a16:creationId xmlns:a16="http://schemas.microsoft.com/office/drawing/2014/main" id="{A0C282F9-7A96-4872-8B52-64AC5C528CB4}"/>
                </a:ext>
              </a:extLst>
            </p:cNvPr>
            <p:cNvSpPr txBox="1"/>
            <p:nvPr/>
          </p:nvSpPr>
          <p:spPr>
            <a:xfrm rot="5400000">
              <a:off x="9492266" y="1876335"/>
              <a:ext cx="263486" cy="566052"/>
            </a:xfrm>
            <a:prstGeom prst="rect">
              <a:avLst/>
            </a:prstGeom>
            <a:noFill/>
          </p:spPr>
          <p:txBody>
            <a:bodyPr wrap="square" lIns="0" tIns="0" bIns="0" rtlCol="0" anchor="t">
              <a:spAutoFit/>
            </a:bodyPr>
            <a:lstStyle/>
            <a:p>
              <a:pPr algn="l">
                <a:lnSpc>
                  <a:spcPct val="150000"/>
                </a:lnSpc>
              </a:pPr>
              <a:r>
                <a:rPr lang="en-US" sz="2800">
                  <a:solidFill>
                    <a:srgbClr val="00B050"/>
                  </a:solidFill>
                </a:rPr>
                <a:t>)</a:t>
              </a:r>
              <a:endParaRPr lang="en-US">
                <a:solidFill>
                  <a:srgbClr val="00B050"/>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CCE9535-9DD8-4740-8F9F-E563337A32AB}"/>
                    </a:ext>
                  </a:extLst>
                </p:cNvPr>
                <p:cNvSpPr txBox="1"/>
                <p:nvPr/>
              </p:nvSpPr>
              <p:spPr>
                <a:xfrm rot="21371600">
                  <a:off x="9108294" y="2096734"/>
                  <a:ext cx="304800" cy="491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𝛼</m:t>
                            </m:r>
                          </m:e>
                          <m:sub>
                            <m:r>
                              <a:rPr lang="en-US" sz="2400" b="0" i="1" smtClean="0">
                                <a:solidFill>
                                  <a:srgbClr val="00B050"/>
                                </a:solidFill>
                                <a:latin typeface="Cambria Math" panose="02040503050406030204" pitchFamily="18" charset="0"/>
                              </a:rPr>
                              <m:t>𝑘𝑗</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𝑗𝑖</m:t>
                            </m:r>
                          </m:sub>
                        </m:sSub>
                        <m:r>
                          <a:rPr lang="en-US" sz="2400" b="0" i="1" smtClean="0">
                            <a:solidFill>
                              <a:srgbClr val="00B050"/>
                            </a:solidFill>
                            <a:latin typeface="Cambria Math" panose="02040503050406030204" pitchFamily="18" charset="0"/>
                          </a:rPr>
                          <m:t> </m:t>
                        </m:r>
                      </m:oMath>
                    </m:oMathPara>
                  </a14:m>
                  <a:endParaRPr lang="en-US" sz="2400">
                    <a:solidFill>
                      <a:srgbClr val="00B050"/>
                    </a:solidFill>
                  </a:endParaRPr>
                </a:p>
              </p:txBody>
            </p:sp>
          </mc:Choice>
          <mc:Fallback xmlns="">
            <p:sp>
              <p:nvSpPr>
                <p:cNvPr id="35" name="TextBox 34">
                  <a:extLst>
                    <a:ext uri="{FF2B5EF4-FFF2-40B4-BE49-F238E27FC236}">
                      <a16:creationId xmlns:a16="http://schemas.microsoft.com/office/drawing/2014/main" id="{4CCE9535-9DD8-4740-8F9F-E563337A32AB}"/>
                    </a:ext>
                  </a:extLst>
                </p:cNvPr>
                <p:cNvSpPr txBox="1">
                  <a:spLocks noRot="1" noChangeAspect="1" noMove="1" noResize="1" noEditPoints="1" noAdjustHandles="1" noChangeArrowheads="1" noChangeShapeType="1" noTextEdit="1"/>
                </p:cNvSpPr>
                <p:nvPr/>
              </p:nvSpPr>
              <p:spPr>
                <a:xfrm rot="21371600">
                  <a:off x="9108294" y="2096734"/>
                  <a:ext cx="304800" cy="491417"/>
                </a:xfrm>
                <a:prstGeom prst="rect">
                  <a:avLst/>
                </a:prstGeom>
                <a:blipFill>
                  <a:blip r:embed="rId5"/>
                  <a:stretch>
                    <a:fillRect r="-162500" b="-7059"/>
                  </a:stretch>
                </a:blipFill>
              </p:spPr>
              <p:txBody>
                <a:bodyPr/>
                <a:lstStyle/>
                <a:p>
                  <a:r>
                    <a:rPr lang="en-US">
                      <a:noFill/>
                    </a:rPr>
                    <a:t> </a:t>
                  </a:r>
                </a:p>
              </p:txBody>
            </p:sp>
          </mc:Fallback>
        </mc:AlternateContent>
      </p:grpSp>
      <p:pic>
        <p:nvPicPr>
          <p:cNvPr id="36" name="Picture 8" descr="A picture containing text&#10;&#10;Description automatically generated">
            <a:extLst>
              <a:ext uri="{FF2B5EF4-FFF2-40B4-BE49-F238E27FC236}">
                <a16:creationId xmlns:a16="http://schemas.microsoft.com/office/drawing/2014/main" id="{E474FC64-4083-4492-9F3B-FAA544FDE34F}"/>
              </a:ext>
            </a:extLst>
          </p:cNvPr>
          <p:cNvPicPr>
            <a:picLocks noChangeAspect="1"/>
          </p:cNvPicPr>
          <p:nvPr/>
        </p:nvPicPr>
        <p:blipFill>
          <a:blip r:embed="rId6"/>
          <a:stretch>
            <a:fillRect/>
          </a:stretch>
        </p:blipFill>
        <p:spPr>
          <a:xfrm>
            <a:off x="726040" y="3430085"/>
            <a:ext cx="2219856" cy="400090"/>
          </a:xfrm>
          <a:prstGeom prst="rect">
            <a:avLst/>
          </a:prstGeom>
        </p:spPr>
      </p:pic>
      <p:pic>
        <p:nvPicPr>
          <p:cNvPr id="37" name="Picture 9">
            <a:extLst>
              <a:ext uri="{FF2B5EF4-FFF2-40B4-BE49-F238E27FC236}">
                <a16:creationId xmlns:a16="http://schemas.microsoft.com/office/drawing/2014/main" id="{72D7283A-3783-4098-B77A-3BC5B6F4C1D1}"/>
              </a:ext>
            </a:extLst>
          </p:cNvPr>
          <p:cNvPicPr>
            <a:picLocks noChangeAspect="1"/>
          </p:cNvPicPr>
          <p:nvPr/>
        </p:nvPicPr>
        <p:blipFill>
          <a:blip r:embed="rId7"/>
          <a:stretch>
            <a:fillRect/>
          </a:stretch>
        </p:blipFill>
        <p:spPr>
          <a:xfrm>
            <a:off x="631861" y="4072829"/>
            <a:ext cx="5864189" cy="821737"/>
          </a:xfrm>
          <a:prstGeom prst="rect">
            <a:avLst/>
          </a:prstGeom>
        </p:spPr>
      </p:pic>
    </p:spTree>
    <p:extLst>
      <p:ext uri="{BB962C8B-B14F-4D97-AF65-F5344CB8AC3E}">
        <p14:creationId xmlns:p14="http://schemas.microsoft.com/office/powerpoint/2010/main" val="313159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FB581-5B2C-4F23-A55C-FE215E399841}"/>
              </a:ext>
            </a:extLst>
          </p:cNvPr>
          <p:cNvSpPr>
            <a:spLocks noGrp="1"/>
          </p:cNvSpPr>
          <p:nvPr>
            <p:ph type="title"/>
          </p:nvPr>
        </p:nvSpPr>
        <p:spPr/>
        <p:txBody>
          <a:bodyPr/>
          <a:lstStyle/>
          <a:p>
            <a:r>
              <a:rPr lang="en-US"/>
              <a:t>DimeNet</a:t>
            </a:r>
            <a:r>
              <a:rPr lang="en-US" baseline="30000"/>
              <a:t>1</a:t>
            </a:r>
          </a:p>
        </p:txBody>
      </p:sp>
      <p:sp>
        <p:nvSpPr>
          <p:cNvPr id="6" name="Content Placeholder 5">
            <a:extLst>
              <a:ext uri="{FF2B5EF4-FFF2-40B4-BE49-F238E27FC236}">
                <a16:creationId xmlns:a16="http://schemas.microsoft.com/office/drawing/2014/main" id="{2069F159-B6C9-4160-9938-60A71D7F3D00}"/>
              </a:ext>
            </a:extLst>
          </p:cNvPr>
          <p:cNvSpPr>
            <a:spLocks noGrp="1"/>
          </p:cNvSpPr>
          <p:nvPr>
            <p:ph idx="1"/>
          </p:nvPr>
        </p:nvSpPr>
        <p:spPr>
          <a:xfrm>
            <a:off x="444203" y="1296325"/>
            <a:ext cx="3837705" cy="1091633"/>
          </a:xfrm>
        </p:spPr>
        <p:txBody>
          <a:bodyPr/>
          <a:lstStyle/>
          <a:p>
            <a:pPr lvl="1"/>
            <a:r>
              <a:rPr lang="en-US"/>
              <a:t>distance between nodes</a:t>
            </a:r>
          </a:p>
          <a:p>
            <a:pPr lvl="1"/>
            <a:r>
              <a:rPr lang="en-US"/>
              <a:t>angle between edges</a:t>
            </a:r>
          </a:p>
        </p:txBody>
      </p:sp>
      <p:sp>
        <p:nvSpPr>
          <p:cNvPr id="2" name="Slide Number Placeholder 1">
            <a:extLst>
              <a:ext uri="{FF2B5EF4-FFF2-40B4-BE49-F238E27FC236}">
                <a16:creationId xmlns:a16="http://schemas.microsoft.com/office/drawing/2014/main" id="{AEC5B820-833D-4768-95DC-C7A2240CB572}"/>
              </a:ext>
            </a:extLst>
          </p:cNvPr>
          <p:cNvSpPr>
            <a:spLocks noGrp="1"/>
          </p:cNvSpPr>
          <p:nvPr>
            <p:ph type="sldNum" sz="quarter" idx="12"/>
          </p:nvPr>
        </p:nvSpPr>
        <p:spPr/>
        <p:txBody>
          <a:bodyPr/>
          <a:lstStyle/>
          <a:p>
            <a:fld id="{3A98EE3D-8CD1-4C3F-BD1C-C98C9596463C}" type="slidenum">
              <a:rPr lang="en-US" smtClean="0"/>
              <a:t>59</a:t>
            </a:fld>
            <a:endParaRPr lang="en-US"/>
          </a:p>
        </p:txBody>
      </p:sp>
      <p:sp>
        <p:nvSpPr>
          <p:cNvPr id="4" name="Footer Placeholder 3">
            <a:extLst>
              <a:ext uri="{FF2B5EF4-FFF2-40B4-BE49-F238E27FC236}">
                <a16:creationId xmlns:a16="http://schemas.microsoft.com/office/drawing/2014/main" id="{560D9CFF-6C93-4A85-B367-77BB00B607ED}"/>
              </a:ext>
            </a:extLst>
          </p:cNvPr>
          <p:cNvSpPr>
            <a:spLocks noGrp="1"/>
          </p:cNvSpPr>
          <p:nvPr>
            <p:ph type="ftr" sz="quarter" idx="11"/>
          </p:nvPr>
        </p:nvSpPr>
        <p:spPr>
          <a:xfrm>
            <a:off x="581192" y="6423914"/>
            <a:ext cx="8466057" cy="373407"/>
          </a:xfrm>
        </p:spPr>
        <p:txBody>
          <a:bodyPr/>
          <a:lstStyle/>
          <a:p>
            <a:r>
              <a:rPr lang="en-US" cap="none"/>
              <a:t>1   </a:t>
            </a:r>
            <a:r>
              <a:rPr lang="en-US" cap="none" err="1"/>
              <a:t>Klicpera</a:t>
            </a:r>
            <a:r>
              <a:rPr lang="en-US" cap="none"/>
              <a:t>, </a:t>
            </a:r>
            <a:r>
              <a:rPr lang="en-US" cap="none" err="1"/>
              <a:t>johannes</a:t>
            </a:r>
            <a:r>
              <a:rPr lang="en-US" cap="none"/>
              <a:t>, </a:t>
            </a:r>
            <a:r>
              <a:rPr lang="en-US" cap="none" err="1"/>
              <a:t>janek</a:t>
            </a:r>
            <a:r>
              <a:rPr lang="en-US" cap="none"/>
              <a:t> </a:t>
            </a:r>
            <a:r>
              <a:rPr lang="en-US" cap="none" err="1"/>
              <a:t>groß</a:t>
            </a:r>
            <a:r>
              <a:rPr lang="en-US" cap="none"/>
              <a:t>, and </a:t>
            </a:r>
            <a:r>
              <a:rPr lang="en-US" cap="none" err="1"/>
              <a:t>stephan</a:t>
            </a:r>
            <a:r>
              <a:rPr lang="en-US" cap="none"/>
              <a:t> </a:t>
            </a:r>
            <a:r>
              <a:rPr lang="en-US" cap="none" err="1"/>
              <a:t>günnemann</a:t>
            </a:r>
            <a:r>
              <a:rPr lang="en-US" cap="none"/>
              <a:t>. "Directional message passing for molecular graphs." </a:t>
            </a:r>
            <a:r>
              <a:rPr lang="en-US" cap="none" err="1"/>
              <a:t>Arxiv</a:t>
            </a:r>
            <a:r>
              <a:rPr lang="en-US" cap="none"/>
              <a:t> preprint arxiv:2003.03123 (2020).</a:t>
            </a:r>
          </a:p>
        </p:txBody>
      </p:sp>
      <p:pic>
        <p:nvPicPr>
          <p:cNvPr id="8" name="Picture 8" descr="A picture containing text&#10;&#10;Description automatically generated">
            <a:extLst>
              <a:ext uri="{FF2B5EF4-FFF2-40B4-BE49-F238E27FC236}">
                <a16:creationId xmlns:a16="http://schemas.microsoft.com/office/drawing/2014/main" id="{F0036CC5-20DA-4412-8F0C-718ED956E791}"/>
              </a:ext>
            </a:extLst>
          </p:cNvPr>
          <p:cNvPicPr>
            <a:picLocks noChangeAspect="1"/>
          </p:cNvPicPr>
          <p:nvPr/>
        </p:nvPicPr>
        <p:blipFill>
          <a:blip r:embed="rId3"/>
          <a:stretch>
            <a:fillRect/>
          </a:stretch>
        </p:blipFill>
        <p:spPr>
          <a:xfrm>
            <a:off x="726040" y="3430085"/>
            <a:ext cx="2219856" cy="400090"/>
          </a:xfrm>
          <a:prstGeom prst="rect">
            <a:avLst/>
          </a:prstGeom>
        </p:spPr>
      </p:pic>
      <p:pic>
        <p:nvPicPr>
          <p:cNvPr id="9" name="Picture 9">
            <a:extLst>
              <a:ext uri="{FF2B5EF4-FFF2-40B4-BE49-F238E27FC236}">
                <a16:creationId xmlns:a16="http://schemas.microsoft.com/office/drawing/2014/main" id="{CBAEA435-C639-4666-808A-A8BB87137139}"/>
              </a:ext>
            </a:extLst>
          </p:cNvPr>
          <p:cNvPicPr>
            <a:picLocks noChangeAspect="1"/>
          </p:cNvPicPr>
          <p:nvPr/>
        </p:nvPicPr>
        <p:blipFill>
          <a:blip r:embed="rId4"/>
          <a:stretch>
            <a:fillRect/>
          </a:stretch>
        </p:blipFill>
        <p:spPr>
          <a:xfrm>
            <a:off x="631861" y="4072829"/>
            <a:ext cx="5864189" cy="821737"/>
          </a:xfrm>
          <a:prstGeom prst="rect">
            <a:avLst/>
          </a:prstGeom>
        </p:spPr>
      </p:pic>
      <p:pic>
        <p:nvPicPr>
          <p:cNvPr id="11" name="Picture 10">
            <a:extLst>
              <a:ext uri="{FF2B5EF4-FFF2-40B4-BE49-F238E27FC236}">
                <a16:creationId xmlns:a16="http://schemas.microsoft.com/office/drawing/2014/main" id="{403D207C-CC70-482C-8E1D-799F24011DB0}"/>
              </a:ext>
            </a:extLst>
          </p:cNvPr>
          <p:cNvPicPr>
            <a:picLocks noChangeAspect="1"/>
          </p:cNvPicPr>
          <p:nvPr/>
        </p:nvPicPr>
        <p:blipFill>
          <a:blip r:embed="rId5"/>
          <a:srcRect/>
          <a:stretch/>
        </p:blipFill>
        <p:spPr>
          <a:xfrm>
            <a:off x="7910094" y="1890876"/>
            <a:ext cx="3979814" cy="3646575"/>
          </a:xfrm>
          <a:prstGeom prst="rect">
            <a:avLst/>
          </a:prstGeom>
        </p:spPr>
      </p:pic>
    </p:spTree>
    <p:extLst>
      <p:ext uri="{BB962C8B-B14F-4D97-AF65-F5344CB8AC3E}">
        <p14:creationId xmlns:p14="http://schemas.microsoft.com/office/powerpoint/2010/main" val="273093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0DA08-AD89-4146-B0D6-73278B4567AD}"/>
              </a:ext>
            </a:extLst>
          </p:cNvPr>
          <p:cNvSpPr>
            <a:spLocks noGrp="1"/>
          </p:cNvSpPr>
          <p:nvPr>
            <p:ph type="title"/>
          </p:nvPr>
        </p:nvSpPr>
        <p:spPr/>
        <p:txBody>
          <a:bodyPr/>
          <a:lstStyle/>
          <a:p>
            <a:r>
              <a:rPr lang="en-US">
                <a:ea typeface="+mj-lt"/>
                <a:cs typeface="+mj-lt"/>
              </a:rPr>
              <a:t>Real World Examples of Graph Data</a:t>
            </a:r>
            <a:endParaRPr lang="en-US"/>
          </a:p>
        </p:txBody>
      </p:sp>
      <p:sp>
        <p:nvSpPr>
          <p:cNvPr id="4" name="Slide Number Placeholder 3">
            <a:extLst>
              <a:ext uri="{FF2B5EF4-FFF2-40B4-BE49-F238E27FC236}">
                <a16:creationId xmlns:a16="http://schemas.microsoft.com/office/drawing/2014/main" id="{587E3337-0E1D-424E-8725-079C39B44F4A}"/>
              </a:ext>
            </a:extLst>
          </p:cNvPr>
          <p:cNvSpPr>
            <a:spLocks noGrp="1"/>
          </p:cNvSpPr>
          <p:nvPr>
            <p:ph type="sldNum" sz="quarter" idx="12"/>
          </p:nvPr>
        </p:nvSpPr>
        <p:spPr/>
        <p:txBody>
          <a:bodyPr/>
          <a:lstStyle/>
          <a:p>
            <a:fld id="{3A98EE3D-8CD1-4C3F-BD1C-C98C9596463C}" type="slidenum">
              <a:rPr lang="en-US" smtClean="0"/>
              <a:t>6</a:t>
            </a:fld>
            <a:endParaRPr lang="en-US"/>
          </a:p>
        </p:txBody>
      </p:sp>
      <p:pic>
        <p:nvPicPr>
          <p:cNvPr id="6" name="Picture 6" descr="A picture containing chart&#10;&#10;Description automatically generated">
            <a:extLst>
              <a:ext uri="{FF2B5EF4-FFF2-40B4-BE49-F238E27FC236}">
                <a16:creationId xmlns:a16="http://schemas.microsoft.com/office/drawing/2014/main" id="{31F75613-00F5-4DCD-B58F-9D703E3116A6}"/>
              </a:ext>
            </a:extLst>
          </p:cNvPr>
          <p:cNvPicPr>
            <a:picLocks noChangeAspect="1"/>
          </p:cNvPicPr>
          <p:nvPr/>
        </p:nvPicPr>
        <p:blipFill>
          <a:blip r:embed="rId3"/>
          <a:stretch>
            <a:fillRect/>
          </a:stretch>
        </p:blipFill>
        <p:spPr>
          <a:xfrm>
            <a:off x="2422668" y="2510515"/>
            <a:ext cx="6885168" cy="2723789"/>
          </a:xfrm>
          <a:prstGeom prst="rect">
            <a:avLst/>
          </a:prstGeom>
        </p:spPr>
      </p:pic>
      <p:sp>
        <p:nvSpPr>
          <p:cNvPr id="10" name="Footer Placeholder 9">
            <a:extLst>
              <a:ext uri="{FF2B5EF4-FFF2-40B4-BE49-F238E27FC236}">
                <a16:creationId xmlns:a16="http://schemas.microsoft.com/office/drawing/2014/main" id="{C9805F34-4F7E-4B86-863F-86DEF1887D86}"/>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12" name="TextBox 11">
            <a:extLst>
              <a:ext uri="{FF2B5EF4-FFF2-40B4-BE49-F238E27FC236}">
                <a16:creationId xmlns:a16="http://schemas.microsoft.com/office/drawing/2014/main" id="{F5075C0D-1220-42FC-8F73-E9CEC5BB85FE}"/>
              </a:ext>
            </a:extLst>
          </p:cNvPr>
          <p:cNvSpPr txBox="1"/>
          <p:nvPr/>
        </p:nvSpPr>
        <p:spPr>
          <a:xfrm>
            <a:off x="2587237" y="5481540"/>
            <a:ext cx="9744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Representation of textual data adjacency matrix</a:t>
            </a:r>
            <a:r>
              <a:rPr lang="en-US" baseline="30000"/>
              <a:t>1</a:t>
            </a:r>
          </a:p>
        </p:txBody>
      </p:sp>
    </p:spTree>
    <p:extLst>
      <p:ext uri="{BB962C8B-B14F-4D97-AF65-F5344CB8AC3E}">
        <p14:creationId xmlns:p14="http://schemas.microsoft.com/office/powerpoint/2010/main" val="564643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9DC9-ED5F-4B6B-9EBA-D6C7A3030F07}"/>
              </a:ext>
            </a:extLst>
          </p:cNvPr>
          <p:cNvSpPr>
            <a:spLocks noGrp="1"/>
          </p:cNvSpPr>
          <p:nvPr>
            <p:ph type="title"/>
          </p:nvPr>
        </p:nvSpPr>
        <p:spPr/>
        <p:txBody>
          <a:bodyPr/>
          <a:lstStyle/>
          <a:p>
            <a:r>
              <a:rPr lang="en-US" cap="none"/>
              <a:t>Torsion angle is important</a:t>
            </a:r>
          </a:p>
        </p:txBody>
      </p:sp>
      <p:sp>
        <p:nvSpPr>
          <p:cNvPr id="5" name="Text Placeholder 4">
            <a:extLst>
              <a:ext uri="{FF2B5EF4-FFF2-40B4-BE49-F238E27FC236}">
                <a16:creationId xmlns:a16="http://schemas.microsoft.com/office/drawing/2014/main" id="{D4AFD52E-E0D8-406D-8EFB-6FF1E2C15941}"/>
              </a:ext>
            </a:extLst>
          </p:cNvPr>
          <p:cNvSpPr>
            <a:spLocks noGrp="1"/>
          </p:cNvSpPr>
          <p:nvPr>
            <p:ph type="body" sz="half" idx="2"/>
          </p:nvPr>
        </p:nvSpPr>
        <p:spPr/>
        <p:txBody>
          <a:bodyPr/>
          <a:lstStyle/>
          <a:p>
            <a:pPr marL="285750" indent="-285750">
              <a:buFont typeface="Arial" panose="05020102010507070707" pitchFamily="18" charset="2"/>
              <a:buChar char="•"/>
            </a:pPr>
            <a:r>
              <a:rPr lang="en-US"/>
              <a:t>Chemical structure of the H</a:t>
            </a:r>
            <a:r>
              <a:rPr lang="en-US" baseline="-25000"/>
              <a:t>2</a:t>
            </a:r>
            <a:r>
              <a:rPr lang="en-US"/>
              <a:t>O</a:t>
            </a:r>
            <a:r>
              <a:rPr lang="en-US" baseline="-25000"/>
              <a:t>2</a:t>
            </a:r>
          </a:p>
          <a:p>
            <a:pPr marL="285750" indent="-285750">
              <a:buFont typeface="Arial" panose="05020102010507070707" pitchFamily="18" charset="2"/>
              <a:buChar char="•"/>
            </a:pPr>
            <a:r>
              <a:rPr lang="en-US"/>
              <a:t>Two OH bonds can rotate around 0-0 bond without changing bond length and bond angles</a:t>
            </a:r>
          </a:p>
        </p:txBody>
      </p:sp>
      <p:sp>
        <p:nvSpPr>
          <p:cNvPr id="4" name="Slide Number Placeholder 3">
            <a:extLst>
              <a:ext uri="{FF2B5EF4-FFF2-40B4-BE49-F238E27FC236}">
                <a16:creationId xmlns:a16="http://schemas.microsoft.com/office/drawing/2014/main" id="{C68761DF-6B86-4757-BD4C-606AB5B7548B}"/>
              </a:ext>
            </a:extLst>
          </p:cNvPr>
          <p:cNvSpPr>
            <a:spLocks noGrp="1"/>
          </p:cNvSpPr>
          <p:nvPr>
            <p:ph type="sldNum" sz="quarter" idx="12"/>
          </p:nvPr>
        </p:nvSpPr>
        <p:spPr/>
        <p:txBody>
          <a:bodyPr/>
          <a:lstStyle/>
          <a:p>
            <a:fld id="{3A98EE3D-8CD1-4C3F-BD1C-C98C9596463C}" type="slidenum">
              <a:rPr lang="en-US" smtClean="0"/>
              <a:t>60</a:t>
            </a:fld>
            <a:endParaRPr lang="en-US"/>
          </a:p>
        </p:txBody>
      </p:sp>
      <p:pic>
        <p:nvPicPr>
          <p:cNvPr id="10" name="Picture 10" descr="Diagram, schematic&#10;&#10;Description automatically generated">
            <a:extLst>
              <a:ext uri="{FF2B5EF4-FFF2-40B4-BE49-F238E27FC236}">
                <a16:creationId xmlns:a16="http://schemas.microsoft.com/office/drawing/2014/main" id="{05EDB210-C7D4-4CED-926D-2D8D5B14CDF2}"/>
              </a:ext>
            </a:extLst>
          </p:cNvPr>
          <p:cNvPicPr>
            <a:picLocks noChangeAspect="1"/>
          </p:cNvPicPr>
          <p:nvPr/>
        </p:nvPicPr>
        <p:blipFill>
          <a:blip r:embed="rId3"/>
          <a:stretch>
            <a:fillRect/>
          </a:stretch>
        </p:blipFill>
        <p:spPr>
          <a:xfrm>
            <a:off x="2772310" y="852848"/>
            <a:ext cx="6655941" cy="3354326"/>
          </a:xfrm>
          <a:prstGeom prst="rect">
            <a:avLst/>
          </a:prstGeom>
        </p:spPr>
      </p:pic>
    </p:spTree>
    <p:extLst>
      <p:ext uri="{BB962C8B-B14F-4D97-AF65-F5344CB8AC3E}">
        <p14:creationId xmlns:p14="http://schemas.microsoft.com/office/powerpoint/2010/main" val="231162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FB581-5B2C-4F23-A55C-FE215E399841}"/>
              </a:ext>
            </a:extLst>
          </p:cNvPr>
          <p:cNvSpPr>
            <a:spLocks noGrp="1"/>
          </p:cNvSpPr>
          <p:nvPr>
            <p:ph type="title"/>
          </p:nvPr>
        </p:nvSpPr>
        <p:spPr/>
        <p:txBody>
          <a:bodyPr/>
          <a:lstStyle/>
          <a:p>
            <a:r>
              <a:rPr lang="en-US"/>
              <a:t>SphereNet</a:t>
            </a:r>
            <a:r>
              <a:rPr lang="en-US" baseline="30000"/>
              <a:t>1</a:t>
            </a:r>
          </a:p>
        </p:txBody>
      </p:sp>
      <p:sp>
        <p:nvSpPr>
          <p:cNvPr id="6" name="Content Placeholder 5">
            <a:extLst>
              <a:ext uri="{FF2B5EF4-FFF2-40B4-BE49-F238E27FC236}">
                <a16:creationId xmlns:a16="http://schemas.microsoft.com/office/drawing/2014/main" id="{2069F159-B6C9-4160-9938-60A71D7F3D00}"/>
              </a:ext>
            </a:extLst>
          </p:cNvPr>
          <p:cNvSpPr>
            <a:spLocks noGrp="1"/>
          </p:cNvSpPr>
          <p:nvPr>
            <p:ph idx="1"/>
          </p:nvPr>
        </p:nvSpPr>
        <p:spPr/>
        <p:txBody>
          <a:bodyPr/>
          <a:lstStyle/>
          <a:p>
            <a:pPr lvl="1"/>
            <a:r>
              <a:rPr lang="en-US"/>
              <a:t>distance between nodes</a:t>
            </a:r>
          </a:p>
          <a:p>
            <a:pPr lvl="1"/>
            <a:r>
              <a:rPr lang="en-US"/>
              <a:t>angle between edges</a:t>
            </a:r>
          </a:p>
          <a:p>
            <a:pPr lvl="1"/>
            <a:r>
              <a:rPr lang="en-US"/>
              <a:t>Torsion angle between planes</a:t>
            </a:r>
          </a:p>
        </p:txBody>
      </p:sp>
      <p:pic>
        <p:nvPicPr>
          <p:cNvPr id="3" name="Picture 2">
            <a:extLst>
              <a:ext uri="{FF2B5EF4-FFF2-40B4-BE49-F238E27FC236}">
                <a16:creationId xmlns:a16="http://schemas.microsoft.com/office/drawing/2014/main" id="{19FAC0D2-E756-4C26-A44C-E36EDC624A70}"/>
              </a:ext>
            </a:extLst>
          </p:cNvPr>
          <p:cNvPicPr>
            <a:picLocks noChangeAspect="1"/>
          </p:cNvPicPr>
          <p:nvPr/>
        </p:nvPicPr>
        <p:blipFill>
          <a:blip r:embed="rId3"/>
          <a:srcRect/>
          <a:stretch/>
        </p:blipFill>
        <p:spPr>
          <a:xfrm>
            <a:off x="5957185" y="2474206"/>
            <a:ext cx="5144218" cy="3194697"/>
          </a:xfrm>
          <a:prstGeom prst="rect">
            <a:avLst/>
          </a:prstGeom>
        </p:spPr>
      </p:pic>
      <p:sp>
        <p:nvSpPr>
          <p:cNvPr id="2" name="Slide Number Placeholder 1">
            <a:extLst>
              <a:ext uri="{FF2B5EF4-FFF2-40B4-BE49-F238E27FC236}">
                <a16:creationId xmlns:a16="http://schemas.microsoft.com/office/drawing/2014/main" id="{8029F9C0-FF00-40FA-A02C-E622581496F4}"/>
              </a:ext>
            </a:extLst>
          </p:cNvPr>
          <p:cNvSpPr>
            <a:spLocks noGrp="1"/>
          </p:cNvSpPr>
          <p:nvPr>
            <p:ph type="sldNum" sz="quarter" idx="12"/>
          </p:nvPr>
        </p:nvSpPr>
        <p:spPr/>
        <p:txBody>
          <a:bodyPr/>
          <a:lstStyle/>
          <a:p>
            <a:fld id="{3A98EE3D-8CD1-4C3F-BD1C-C98C9596463C}" type="slidenum">
              <a:rPr lang="en-US" smtClean="0"/>
              <a:t>61</a:t>
            </a:fld>
            <a:endParaRPr lang="en-US"/>
          </a:p>
        </p:txBody>
      </p:sp>
      <p:sp>
        <p:nvSpPr>
          <p:cNvPr id="7" name="Footer Placeholder 6">
            <a:extLst>
              <a:ext uri="{FF2B5EF4-FFF2-40B4-BE49-F238E27FC236}">
                <a16:creationId xmlns:a16="http://schemas.microsoft.com/office/drawing/2014/main" id="{D4BA05C7-F637-4CC3-B890-3B0AFD38CFCA}"/>
              </a:ext>
            </a:extLst>
          </p:cNvPr>
          <p:cNvSpPr>
            <a:spLocks noGrp="1"/>
          </p:cNvSpPr>
          <p:nvPr>
            <p:ph type="ftr" sz="quarter" idx="11"/>
          </p:nvPr>
        </p:nvSpPr>
        <p:spPr/>
        <p:txBody>
          <a:bodyPr/>
          <a:lstStyle/>
          <a:p>
            <a:r>
              <a:rPr lang="en-US" cap="none"/>
              <a:t>1   Liu, </a:t>
            </a:r>
            <a:r>
              <a:rPr lang="en-US" cap="none" err="1"/>
              <a:t>yi</a:t>
            </a:r>
            <a:r>
              <a:rPr lang="en-US" cap="none"/>
              <a:t>, et al. "Spherical message passing for 3d graph networks." </a:t>
            </a:r>
            <a:r>
              <a:rPr lang="en-US" cap="none" err="1"/>
              <a:t>Arxiv</a:t>
            </a:r>
            <a:r>
              <a:rPr lang="en-US" cap="none"/>
              <a:t> preprint arxiv:2102.05013 (2021).</a:t>
            </a:r>
          </a:p>
        </p:txBody>
      </p:sp>
    </p:spTree>
    <p:extLst>
      <p:ext uri="{BB962C8B-B14F-4D97-AF65-F5344CB8AC3E}">
        <p14:creationId xmlns:p14="http://schemas.microsoft.com/office/powerpoint/2010/main" val="4101032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FB581-5B2C-4F23-A55C-FE215E399841}"/>
              </a:ext>
            </a:extLst>
          </p:cNvPr>
          <p:cNvSpPr>
            <a:spLocks noGrp="1"/>
          </p:cNvSpPr>
          <p:nvPr>
            <p:ph type="title"/>
          </p:nvPr>
        </p:nvSpPr>
        <p:spPr/>
        <p:txBody>
          <a:bodyPr/>
          <a:lstStyle/>
          <a:p>
            <a:r>
              <a:rPr lang="en-US"/>
              <a:t>SphereNet</a:t>
            </a:r>
            <a:r>
              <a:rPr lang="en-US" baseline="30000"/>
              <a:t>1</a:t>
            </a:r>
          </a:p>
        </p:txBody>
      </p:sp>
      <p:sp>
        <p:nvSpPr>
          <p:cNvPr id="6" name="Content Placeholder 5">
            <a:extLst>
              <a:ext uri="{FF2B5EF4-FFF2-40B4-BE49-F238E27FC236}">
                <a16:creationId xmlns:a16="http://schemas.microsoft.com/office/drawing/2014/main" id="{2069F159-B6C9-4160-9938-60A71D7F3D00}"/>
              </a:ext>
            </a:extLst>
          </p:cNvPr>
          <p:cNvSpPr>
            <a:spLocks noGrp="1"/>
          </p:cNvSpPr>
          <p:nvPr>
            <p:ph idx="1"/>
          </p:nvPr>
        </p:nvSpPr>
        <p:spPr>
          <a:xfrm>
            <a:off x="245015" y="1746952"/>
            <a:ext cx="11029615" cy="3634486"/>
          </a:xfrm>
        </p:spPr>
        <p:txBody>
          <a:bodyPr/>
          <a:lstStyle/>
          <a:p>
            <a:pPr marL="629920" lvl="1" indent="-305435"/>
            <a:r>
              <a:rPr lang="en-US" sz="2000">
                <a:ea typeface="+mn-lt"/>
                <a:cs typeface="+mn-lt"/>
              </a:rPr>
              <a:t>Spherical coordinates system</a:t>
            </a:r>
          </a:p>
          <a:p>
            <a:pPr marL="899795" lvl="2" indent="-269875"/>
            <a:r>
              <a:rPr lang="en-US" sz="1800">
                <a:ea typeface="+mn-lt"/>
                <a:cs typeface="+mn-lt"/>
              </a:rPr>
              <a:t>radial distance, polar angle, and the azimuthal angle</a:t>
            </a:r>
            <a:endParaRPr lang="en-US" sz="1800"/>
          </a:p>
          <a:p>
            <a:pPr marL="629920" lvl="1" indent="-305435"/>
            <a:r>
              <a:rPr lang="en-US" sz="2000"/>
              <a:t>Nodes are projected to perpendicular plan</a:t>
            </a:r>
          </a:p>
          <a:p>
            <a:pPr marL="629920" lvl="1" indent="-305435"/>
            <a:r>
              <a:rPr lang="en-US" sz="2000"/>
              <a:t>Relative angles in predetermined direction </a:t>
            </a:r>
          </a:p>
        </p:txBody>
      </p:sp>
      <p:pic>
        <p:nvPicPr>
          <p:cNvPr id="3" name="Picture 2">
            <a:extLst>
              <a:ext uri="{FF2B5EF4-FFF2-40B4-BE49-F238E27FC236}">
                <a16:creationId xmlns:a16="http://schemas.microsoft.com/office/drawing/2014/main" id="{19FAC0D2-E756-4C26-A44C-E36EDC624A70}"/>
              </a:ext>
            </a:extLst>
          </p:cNvPr>
          <p:cNvPicPr>
            <a:picLocks noChangeAspect="1"/>
          </p:cNvPicPr>
          <p:nvPr/>
        </p:nvPicPr>
        <p:blipFill>
          <a:blip r:embed="rId3"/>
          <a:srcRect/>
          <a:stretch/>
        </p:blipFill>
        <p:spPr>
          <a:xfrm>
            <a:off x="6719185" y="3314647"/>
            <a:ext cx="5144218" cy="3194697"/>
          </a:xfrm>
          <a:prstGeom prst="rect">
            <a:avLst/>
          </a:prstGeom>
        </p:spPr>
      </p:pic>
      <p:sp>
        <p:nvSpPr>
          <p:cNvPr id="2" name="Slide Number Placeholder 1">
            <a:extLst>
              <a:ext uri="{FF2B5EF4-FFF2-40B4-BE49-F238E27FC236}">
                <a16:creationId xmlns:a16="http://schemas.microsoft.com/office/drawing/2014/main" id="{8029F9C0-FF00-40FA-A02C-E622581496F4}"/>
              </a:ext>
            </a:extLst>
          </p:cNvPr>
          <p:cNvSpPr>
            <a:spLocks noGrp="1"/>
          </p:cNvSpPr>
          <p:nvPr>
            <p:ph type="sldNum" sz="quarter" idx="12"/>
          </p:nvPr>
        </p:nvSpPr>
        <p:spPr/>
        <p:txBody>
          <a:bodyPr/>
          <a:lstStyle/>
          <a:p>
            <a:fld id="{3A98EE3D-8CD1-4C3F-BD1C-C98C9596463C}" type="slidenum">
              <a:rPr lang="en-US" smtClean="0"/>
              <a:t>62</a:t>
            </a:fld>
            <a:endParaRPr lang="en-US"/>
          </a:p>
        </p:txBody>
      </p:sp>
      <p:sp>
        <p:nvSpPr>
          <p:cNvPr id="7" name="Footer Placeholder 6">
            <a:extLst>
              <a:ext uri="{FF2B5EF4-FFF2-40B4-BE49-F238E27FC236}">
                <a16:creationId xmlns:a16="http://schemas.microsoft.com/office/drawing/2014/main" id="{D4BA05C7-F637-4CC3-B890-3B0AFD38CFCA}"/>
              </a:ext>
            </a:extLst>
          </p:cNvPr>
          <p:cNvSpPr>
            <a:spLocks noGrp="1"/>
          </p:cNvSpPr>
          <p:nvPr>
            <p:ph type="ftr" sz="quarter" idx="11"/>
          </p:nvPr>
        </p:nvSpPr>
        <p:spPr/>
        <p:txBody>
          <a:bodyPr/>
          <a:lstStyle/>
          <a:p>
            <a:r>
              <a:rPr lang="en-US" cap="none"/>
              <a:t>1   Liu, </a:t>
            </a:r>
            <a:r>
              <a:rPr lang="en-US" cap="none" err="1"/>
              <a:t>yi</a:t>
            </a:r>
            <a:r>
              <a:rPr lang="en-US" cap="none"/>
              <a:t>, et al. "Spherical message passing for 3d graph networks." </a:t>
            </a:r>
            <a:r>
              <a:rPr lang="en-US" cap="none" err="1"/>
              <a:t>Arxiv</a:t>
            </a:r>
            <a:r>
              <a:rPr lang="en-US" cap="none"/>
              <a:t> preprint arxiv:2102.05013 (2021).</a:t>
            </a:r>
          </a:p>
        </p:txBody>
      </p:sp>
    </p:spTree>
    <p:extLst>
      <p:ext uri="{BB962C8B-B14F-4D97-AF65-F5344CB8AC3E}">
        <p14:creationId xmlns:p14="http://schemas.microsoft.com/office/powerpoint/2010/main" val="1295320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460B-9226-47F3-9846-D62942F0AA09}"/>
              </a:ext>
            </a:extLst>
          </p:cNvPr>
          <p:cNvSpPr>
            <a:spLocks noGrp="1"/>
          </p:cNvSpPr>
          <p:nvPr>
            <p:ph type="title"/>
          </p:nvPr>
        </p:nvSpPr>
        <p:spPr/>
        <p:txBody>
          <a:bodyPr/>
          <a:lstStyle/>
          <a:p>
            <a:r>
              <a:rPr lang="en-US"/>
              <a:t>Commonly used datasets in chemistry</a:t>
            </a:r>
          </a:p>
        </p:txBody>
      </p:sp>
      <p:sp>
        <p:nvSpPr>
          <p:cNvPr id="3" name="Content Placeholder 2">
            <a:extLst>
              <a:ext uri="{FF2B5EF4-FFF2-40B4-BE49-F238E27FC236}">
                <a16:creationId xmlns:a16="http://schemas.microsoft.com/office/drawing/2014/main" id="{BAE945E6-CDA7-4C96-B33F-AB45FC194160}"/>
              </a:ext>
            </a:extLst>
          </p:cNvPr>
          <p:cNvSpPr>
            <a:spLocks noGrp="1"/>
          </p:cNvSpPr>
          <p:nvPr>
            <p:ph idx="1"/>
          </p:nvPr>
        </p:nvSpPr>
        <p:spPr/>
        <p:txBody>
          <a:bodyPr/>
          <a:lstStyle/>
          <a:p>
            <a:pPr marL="629920" lvl="1" indent="-305435"/>
            <a:r>
              <a:rPr lang="en-US"/>
              <a:t>QM9</a:t>
            </a:r>
            <a:r>
              <a:rPr lang="en-US" sz="2000" baseline="30000"/>
              <a:t>1</a:t>
            </a:r>
          </a:p>
          <a:p>
            <a:pPr marL="899795" lvl="2" indent="-269875"/>
            <a:r>
              <a:rPr lang="en-US"/>
              <a:t>133,885 molecules with 19 regression targets</a:t>
            </a:r>
          </a:p>
          <a:p>
            <a:pPr marL="629920" lvl="1" indent="-305435"/>
            <a:r>
              <a:rPr lang="en-US"/>
              <a:t>MD17</a:t>
            </a:r>
            <a:r>
              <a:rPr lang="en-US" baseline="30000"/>
              <a:t>2</a:t>
            </a:r>
          </a:p>
          <a:p>
            <a:pPr marL="899795" lvl="2" indent="-269875"/>
            <a:r>
              <a:rPr lang="en-US">
                <a:ea typeface="+mn-lt"/>
                <a:cs typeface="+mn-lt"/>
              </a:rPr>
              <a:t>collection of eight molecular dynamics simulations for small organic molecules</a:t>
            </a:r>
            <a:endParaRPr lang="en-US"/>
          </a:p>
          <a:p>
            <a:endParaRPr lang="en-US"/>
          </a:p>
        </p:txBody>
      </p:sp>
      <p:sp>
        <p:nvSpPr>
          <p:cNvPr id="4" name="Slide Number Placeholder 3">
            <a:extLst>
              <a:ext uri="{FF2B5EF4-FFF2-40B4-BE49-F238E27FC236}">
                <a16:creationId xmlns:a16="http://schemas.microsoft.com/office/drawing/2014/main" id="{26640DF8-7F48-43C8-81E6-827C15CCB551}"/>
              </a:ext>
            </a:extLst>
          </p:cNvPr>
          <p:cNvSpPr>
            <a:spLocks noGrp="1"/>
          </p:cNvSpPr>
          <p:nvPr>
            <p:ph type="sldNum" sz="quarter" idx="12"/>
          </p:nvPr>
        </p:nvSpPr>
        <p:spPr/>
        <p:txBody>
          <a:bodyPr/>
          <a:lstStyle/>
          <a:p>
            <a:fld id="{3A98EE3D-8CD1-4C3F-BD1C-C98C9596463C}" type="slidenum">
              <a:rPr lang="en-US" smtClean="0"/>
              <a:t>63</a:t>
            </a:fld>
            <a:endParaRPr lang="en-US"/>
          </a:p>
        </p:txBody>
      </p:sp>
      <p:sp>
        <p:nvSpPr>
          <p:cNvPr id="5" name="Footer Placeholder 4">
            <a:extLst>
              <a:ext uri="{FF2B5EF4-FFF2-40B4-BE49-F238E27FC236}">
                <a16:creationId xmlns:a16="http://schemas.microsoft.com/office/drawing/2014/main" id="{A0D1988F-6B03-4E6A-BE62-2AD2D8DA72BB}"/>
              </a:ext>
            </a:extLst>
          </p:cNvPr>
          <p:cNvSpPr>
            <a:spLocks noGrp="1"/>
          </p:cNvSpPr>
          <p:nvPr>
            <p:ph type="ftr" sz="quarter" idx="11"/>
          </p:nvPr>
        </p:nvSpPr>
        <p:spPr>
          <a:xfrm>
            <a:off x="581192" y="6412709"/>
            <a:ext cx="8754974" cy="376330"/>
          </a:xfrm>
        </p:spPr>
        <p:txBody>
          <a:bodyPr/>
          <a:lstStyle/>
          <a:p>
            <a:r>
              <a:rPr lang="en-US" cap="none"/>
              <a:t>1   wu, zhenqin, et al. "</a:t>
            </a:r>
            <a:r>
              <a:rPr lang="en-US" cap="none" err="1"/>
              <a:t>moleculenet</a:t>
            </a:r>
            <a:r>
              <a:rPr lang="en-US" cap="none"/>
              <a:t>: a benchmark for molecular machine learning." chemical science 9.2 (2018): 513-530.</a:t>
            </a:r>
          </a:p>
          <a:p>
            <a:r>
              <a:rPr lang="en-US" cap="none"/>
              <a:t>2   </a:t>
            </a:r>
            <a:r>
              <a:rPr lang="en-US" cap="none">
                <a:ea typeface="+mn-lt"/>
                <a:cs typeface="+mn-lt"/>
              </a:rPr>
              <a:t>http://quantum-machine.org/datasets/</a:t>
            </a:r>
          </a:p>
        </p:txBody>
      </p:sp>
    </p:spTree>
    <p:extLst>
      <p:ext uri="{BB962C8B-B14F-4D97-AF65-F5344CB8AC3E}">
        <p14:creationId xmlns:p14="http://schemas.microsoft.com/office/powerpoint/2010/main" val="1980245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prstGeom prst="rect">
            <a:avLst/>
          </a:prstGeom>
        </p:spPr>
        <p:txBody>
          <a:bodyPr spcFirstLastPara="1" vert="horz" wrap="square" lIns="121900" tIns="121900" rIns="121900" bIns="121900" rtlCol="0" anchor="b" anchorCtr="0">
            <a:normAutofit/>
          </a:bodyPr>
          <a:lstStyle/>
          <a:p>
            <a:pPr algn="ctr">
              <a:spcBef>
                <a:spcPts val="0"/>
              </a:spcBef>
            </a:pPr>
            <a:r>
              <a:rPr lang="en">
                <a:solidFill>
                  <a:schemeClr val="bg1"/>
                </a:solidFill>
              </a:rPr>
              <a:t>GNNs in Computer Vision</a:t>
            </a:r>
            <a:endParaRPr lang="en-US">
              <a:solidFill>
                <a:schemeClr val="bg1"/>
              </a:solidFill>
            </a:endParaRPr>
          </a:p>
        </p:txBody>
      </p:sp>
      <p:sp>
        <p:nvSpPr>
          <p:cNvPr id="2" name="Slide Number Placeholder 1">
            <a:extLst>
              <a:ext uri="{FF2B5EF4-FFF2-40B4-BE49-F238E27FC236}">
                <a16:creationId xmlns:a16="http://schemas.microsoft.com/office/drawing/2014/main" id="{79BAB175-1C49-481D-91F3-657FD85660AF}"/>
              </a:ext>
            </a:extLst>
          </p:cNvPr>
          <p:cNvSpPr>
            <a:spLocks noGrp="1"/>
          </p:cNvSpPr>
          <p:nvPr>
            <p:ph type="sldNum" sz="quarter" idx="12"/>
          </p:nvPr>
        </p:nvSpPr>
        <p:spPr/>
        <p:txBody>
          <a:bodyPr/>
          <a:lstStyle/>
          <a:p>
            <a:fld id="{3A98EE3D-8CD1-4C3F-BD1C-C98C9596463C}" type="slidenum">
              <a:rPr lang="en-US" smtClean="0"/>
              <a:t>64</a:t>
            </a:fld>
            <a:endParaRPr lang="en-US"/>
          </a:p>
        </p:txBody>
      </p:sp>
      <p:sp>
        <p:nvSpPr>
          <p:cNvPr id="3" name="Title 1">
            <a:extLst>
              <a:ext uri="{FF2B5EF4-FFF2-40B4-BE49-F238E27FC236}">
                <a16:creationId xmlns:a16="http://schemas.microsoft.com/office/drawing/2014/main" id="{88894C69-AE1B-4BE7-8BB3-2090EA9A8249}"/>
              </a:ext>
            </a:extLst>
          </p:cNvPr>
          <p:cNvSpPr txBox="1">
            <a:spLocks/>
          </p:cNvSpPr>
          <p:nvPr/>
        </p:nvSpPr>
        <p:spPr>
          <a:xfrm>
            <a:off x="3399057" y="2931600"/>
            <a:ext cx="5383559" cy="988332"/>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cap="none">
                <a:solidFill>
                  <a:srgbClr val="FF0000"/>
                </a:solidFill>
              </a:rPr>
              <a:t>GNNs in Vision</a:t>
            </a:r>
            <a:endParaRPr lang="en-US" sz="440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p:nvSpPr>
          <p:cNvPr id="72" name="Rectangle 7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Google Shape;66;p15"/>
          <p:cNvSpPr txBox="1">
            <a:spLocks noGrp="1"/>
          </p:cNvSpPr>
          <p:nvPr>
            <p:ph type="title"/>
          </p:nvPr>
        </p:nvSpPr>
        <p:spPr>
          <a:xfrm>
            <a:off x="609906" y="702155"/>
            <a:ext cx="3568661" cy="1269713"/>
          </a:xfrm>
          <a:prstGeom prst="rect">
            <a:avLst/>
          </a:prstGeom>
        </p:spPr>
        <p:txBody>
          <a:bodyPr spcFirstLastPara="1" vert="horz" lIns="121900" tIns="121900" rIns="121900" bIns="121900" rtlCol="0" anchorCtr="0">
            <a:normAutofit fontScale="90000"/>
          </a:bodyPr>
          <a:lstStyle/>
          <a:p>
            <a:r>
              <a:rPr lang="en"/>
              <a:t>GNNS FOR COMPUTER VISION</a:t>
            </a:r>
          </a:p>
        </p:txBody>
      </p:sp>
      <p:sp>
        <p:nvSpPr>
          <p:cNvPr id="74" name="Rectangle 7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7" name="Google Shape;67;p15"/>
          <p:cNvSpPr txBox="1">
            <a:spLocks noGrp="1"/>
          </p:cNvSpPr>
          <p:nvPr>
            <p:ph idx="1"/>
          </p:nvPr>
        </p:nvSpPr>
        <p:spPr>
          <a:xfrm>
            <a:off x="621629" y="2340864"/>
            <a:ext cx="4201707" cy="3634486"/>
          </a:xfrm>
          <a:prstGeom prst="rect">
            <a:avLst/>
          </a:prstGeom>
        </p:spPr>
        <p:txBody>
          <a:bodyPr spcFirstLastPara="1" vert="horz" lIns="121900" tIns="121900" rIns="121900" bIns="121900" rtlCol="0" anchorCtr="0">
            <a:normAutofit/>
          </a:bodyPr>
          <a:lstStyle/>
          <a:p>
            <a:pPr marL="629920" lvl="1" indent="-305435"/>
            <a:r>
              <a:rPr lang="en"/>
              <a:t>Computer Vision deals a lot with spatial data.</a:t>
            </a:r>
          </a:p>
          <a:p>
            <a:pPr marL="629920" lvl="1" indent="-305435"/>
            <a:r>
              <a:rPr lang="en"/>
              <a:t>GNNs provide obvious modeling for spatial relations.</a:t>
            </a:r>
          </a:p>
          <a:p>
            <a:pPr marL="629920" lvl="1" indent="-305435"/>
            <a:endParaRPr lang="en"/>
          </a:p>
        </p:txBody>
      </p:sp>
      <p:pic>
        <p:nvPicPr>
          <p:cNvPr id="3" name="Picture 3">
            <a:extLst>
              <a:ext uri="{FF2B5EF4-FFF2-40B4-BE49-F238E27FC236}">
                <a16:creationId xmlns:a16="http://schemas.microsoft.com/office/drawing/2014/main" id="{17F6701A-ECE0-468E-B79E-1D80575DF620}"/>
              </a:ext>
            </a:extLst>
          </p:cNvPr>
          <p:cNvPicPr>
            <a:picLocks noChangeAspect="1"/>
          </p:cNvPicPr>
          <p:nvPr/>
        </p:nvPicPr>
        <p:blipFill>
          <a:blip r:embed="rId3"/>
          <a:stretch>
            <a:fillRect/>
          </a:stretch>
        </p:blipFill>
        <p:spPr>
          <a:xfrm>
            <a:off x="5246566" y="702156"/>
            <a:ext cx="5550731" cy="5273194"/>
          </a:xfrm>
          <a:prstGeom prst="rect">
            <a:avLst/>
          </a:prstGeom>
        </p:spPr>
      </p:pic>
      <p:sp>
        <p:nvSpPr>
          <p:cNvPr id="2" name="Slide Number Placeholder 1">
            <a:extLst>
              <a:ext uri="{FF2B5EF4-FFF2-40B4-BE49-F238E27FC236}">
                <a16:creationId xmlns:a16="http://schemas.microsoft.com/office/drawing/2014/main" id="{B9B9F8A5-B959-464A-8213-2A948F0E53CC}"/>
              </a:ext>
            </a:extLst>
          </p:cNvPr>
          <p:cNvSpPr>
            <a:spLocks noGrp="1"/>
          </p:cNvSpPr>
          <p:nvPr>
            <p:ph type="sldNum" sz="quarter" idx="12"/>
          </p:nvPr>
        </p:nvSpPr>
        <p:spPr>
          <a:xfrm>
            <a:off x="10558300" y="6423914"/>
            <a:ext cx="1052510" cy="365125"/>
          </a:xfrm>
        </p:spPr>
        <p:txBody>
          <a:bodyPr>
            <a:normAutofit/>
          </a:bodyPr>
          <a:lstStyle/>
          <a:p>
            <a:pPr>
              <a:spcAft>
                <a:spcPts val="600"/>
              </a:spcAft>
            </a:pPr>
            <a:fld id="{00000000-1234-1234-1234-123412341234}" type="slidenum">
              <a:rPr lang="en" smtClean="0"/>
              <a:pPr>
                <a:spcAft>
                  <a:spcPts val="600"/>
                </a:spcAft>
              </a:pPr>
              <a:t>65</a:t>
            </a:fld>
            <a:endParaRPr lang="en-US"/>
          </a:p>
        </p:txBody>
      </p:sp>
      <p:sp>
        <p:nvSpPr>
          <p:cNvPr id="4" name="Footer Placeholder 3">
            <a:extLst>
              <a:ext uri="{FF2B5EF4-FFF2-40B4-BE49-F238E27FC236}">
                <a16:creationId xmlns:a16="http://schemas.microsoft.com/office/drawing/2014/main" id="{F953FFB1-7C3F-4146-B81D-8BD4DC408BE2}"/>
              </a:ext>
            </a:extLst>
          </p:cNvPr>
          <p:cNvSpPr>
            <a:spLocks noGrp="1"/>
          </p:cNvSpPr>
          <p:nvPr>
            <p:ph type="ftr" sz="quarter" idx="11"/>
          </p:nvPr>
        </p:nvSpPr>
        <p:spPr/>
        <p:txBody>
          <a:bodyPr/>
          <a:lstStyle/>
          <a:p>
            <a:r>
              <a:rPr lang="en-US">
                <a:ea typeface="+mn-lt"/>
                <a:cs typeface="+mn-lt"/>
              </a:rPr>
              <a:t>Antonakos Et AL., "Active Pictorial Structures", Proceedings of the IEEE Conference on Computer Vision and Pattern Recognition (CVPR), 2015</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p:nvSpPr>
          <p:cNvPr id="72" name="Rectangle 7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Google Shape;66;p15"/>
          <p:cNvSpPr txBox="1">
            <a:spLocks noGrp="1"/>
          </p:cNvSpPr>
          <p:nvPr>
            <p:ph type="title"/>
          </p:nvPr>
        </p:nvSpPr>
        <p:spPr>
          <a:xfrm>
            <a:off x="621629" y="702155"/>
            <a:ext cx="3908630" cy="1269713"/>
          </a:xfrm>
          <a:prstGeom prst="rect">
            <a:avLst/>
          </a:prstGeom>
        </p:spPr>
        <p:txBody>
          <a:bodyPr spcFirstLastPara="1" vert="horz" lIns="121900" tIns="121900" rIns="121900" bIns="121900" rtlCol="0" anchorCtr="0">
            <a:normAutofit fontScale="90000"/>
          </a:bodyPr>
          <a:lstStyle/>
          <a:p>
            <a:pPr>
              <a:lnSpc>
                <a:spcPct val="90000"/>
              </a:lnSpc>
            </a:pPr>
            <a:r>
              <a:rPr lang="en-US" sz="2500"/>
              <a:t>PROTOTYPICAL PROBLEM: </a:t>
            </a:r>
            <a:br>
              <a:rPr lang="en-US" sz="2500"/>
            </a:br>
            <a:r>
              <a:rPr lang="en-US" sz="2500"/>
              <a:t>KEYPOINT MATCHING</a:t>
            </a:r>
            <a:endParaRPr lang="en-US"/>
          </a:p>
        </p:txBody>
      </p:sp>
      <p:sp>
        <p:nvSpPr>
          <p:cNvPr id="74" name="Rectangle 7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7" name="Google Shape;67;p15"/>
          <p:cNvSpPr txBox="1">
            <a:spLocks noGrp="1"/>
          </p:cNvSpPr>
          <p:nvPr>
            <p:ph idx="1"/>
          </p:nvPr>
        </p:nvSpPr>
        <p:spPr>
          <a:xfrm>
            <a:off x="615767" y="2340864"/>
            <a:ext cx="3908630" cy="3634486"/>
          </a:xfrm>
          <a:prstGeom prst="rect">
            <a:avLst/>
          </a:prstGeom>
        </p:spPr>
        <p:txBody>
          <a:bodyPr spcFirstLastPara="1" vert="horz" lIns="121900" tIns="121900" rIns="121900" bIns="121900" rtlCol="0" anchorCtr="0">
            <a:normAutofit/>
          </a:bodyPr>
          <a:lstStyle/>
          <a:p>
            <a:pPr marL="629920" lvl="1" indent="-305435">
              <a:lnSpc>
                <a:spcPct val="140000"/>
              </a:lnSpc>
            </a:pPr>
            <a:r>
              <a:rPr lang="en" sz="1500"/>
              <a:t>Features may be specific structures in the image such as points, edges or objects.</a:t>
            </a:r>
            <a:endParaRPr lang="en-US" sz="1500"/>
          </a:p>
          <a:p>
            <a:pPr marL="629920" lvl="1" indent="-305435">
              <a:lnSpc>
                <a:spcPct val="140000"/>
              </a:lnSpc>
            </a:pPr>
            <a:r>
              <a:rPr lang="en" sz="1500"/>
              <a:t>Features matching is establishing correspondences between two images of the same scene.</a:t>
            </a:r>
            <a:endParaRPr lang="en-US" sz="1500"/>
          </a:p>
        </p:txBody>
      </p:sp>
      <p:pic>
        <p:nvPicPr>
          <p:cNvPr id="3" name="Picture 3" descr="A picture containing text, building, colorful&#10;&#10;Description automatically generated">
            <a:extLst>
              <a:ext uri="{FF2B5EF4-FFF2-40B4-BE49-F238E27FC236}">
                <a16:creationId xmlns:a16="http://schemas.microsoft.com/office/drawing/2014/main" id="{3C7DDF96-B8D0-43D3-B2DD-178E7F421C50}"/>
              </a:ext>
            </a:extLst>
          </p:cNvPr>
          <p:cNvPicPr>
            <a:picLocks noChangeAspect="1"/>
          </p:cNvPicPr>
          <p:nvPr/>
        </p:nvPicPr>
        <p:blipFill>
          <a:blip r:embed="rId3"/>
          <a:stretch>
            <a:fillRect/>
          </a:stretch>
        </p:blipFill>
        <p:spPr>
          <a:xfrm>
            <a:off x="4654296" y="1090856"/>
            <a:ext cx="6735272" cy="4495794"/>
          </a:xfrm>
          <a:prstGeom prst="rect">
            <a:avLst/>
          </a:prstGeom>
        </p:spPr>
      </p:pic>
      <p:sp>
        <p:nvSpPr>
          <p:cNvPr id="2" name="Slide Number Placeholder 1">
            <a:extLst>
              <a:ext uri="{FF2B5EF4-FFF2-40B4-BE49-F238E27FC236}">
                <a16:creationId xmlns:a16="http://schemas.microsoft.com/office/drawing/2014/main" id="{B9B9F8A5-B959-464A-8213-2A948F0E53CC}"/>
              </a:ext>
            </a:extLst>
          </p:cNvPr>
          <p:cNvSpPr>
            <a:spLocks noGrp="1"/>
          </p:cNvSpPr>
          <p:nvPr>
            <p:ph type="sldNum" sz="quarter" idx="12"/>
          </p:nvPr>
        </p:nvSpPr>
        <p:spPr>
          <a:xfrm>
            <a:off x="10558300" y="6423914"/>
            <a:ext cx="1052510" cy="365125"/>
          </a:xfrm>
        </p:spPr>
        <p:txBody>
          <a:bodyPr>
            <a:normAutofit/>
          </a:bodyPr>
          <a:lstStyle/>
          <a:p>
            <a:pPr>
              <a:spcAft>
                <a:spcPts val="600"/>
              </a:spcAft>
            </a:pPr>
            <a:fld id="{00000000-1234-1234-1234-123412341234}" type="slidenum">
              <a:rPr lang="en" smtClean="0"/>
              <a:pPr>
                <a:spcAft>
                  <a:spcPts val="600"/>
                </a:spcAft>
              </a:pPr>
              <a:t>66</a:t>
            </a:fld>
            <a:endParaRPr lang="en-US"/>
          </a:p>
        </p:txBody>
      </p:sp>
      <p:sp>
        <p:nvSpPr>
          <p:cNvPr id="4" name="Footer Placeholder 3">
            <a:extLst>
              <a:ext uri="{FF2B5EF4-FFF2-40B4-BE49-F238E27FC236}">
                <a16:creationId xmlns:a16="http://schemas.microsoft.com/office/drawing/2014/main" id="{FE715745-D4D0-4336-907A-2AD48716DB4D}"/>
              </a:ext>
            </a:extLst>
          </p:cNvPr>
          <p:cNvSpPr>
            <a:spLocks noGrp="1"/>
          </p:cNvSpPr>
          <p:nvPr>
            <p:ph type="ftr" sz="quarter" idx="11"/>
          </p:nvPr>
        </p:nvSpPr>
        <p:spPr>
          <a:xfrm>
            <a:off x="592915" y="6423914"/>
            <a:ext cx="9847979" cy="376848"/>
          </a:xfrm>
        </p:spPr>
        <p:txBody>
          <a:bodyPr/>
          <a:lstStyle/>
          <a:p>
            <a:r>
              <a:rPr lang="en-US"/>
              <a:t>"Introduction To Feature Detection And Matching", https://medium.com/data-breach/introduction-to-feature-detection-and-matching-65e27179885d</a:t>
            </a:r>
          </a:p>
        </p:txBody>
      </p:sp>
    </p:spTree>
    <p:extLst>
      <p:ext uri="{BB962C8B-B14F-4D97-AF65-F5344CB8AC3E}">
        <p14:creationId xmlns:p14="http://schemas.microsoft.com/office/powerpoint/2010/main" val="757921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a:t>CLASSICAL APPROACH TO KEYPOINT MATCHING</a:t>
            </a:r>
            <a:endParaRPr lang="en-US"/>
          </a:p>
        </p:txBody>
      </p:sp>
      <p:sp>
        <p:nvSpPr>
          <p:cNvPr id="85" name="Google Shape;85;p18"/>
          <p:cNvSpPr txBox="1">
            <a:spLocks noGrp="1"/>
          </p:cNvSpPr>
          <p:nvPr>
            <p:ph idx="1"/>
          </p:nvPr>
        </p:nvSpPr>
        <p:spPr>
          <a:xfrm>
            <a:off x="432105" y="1885321"/>
            <a:ext cx="11468593" cy="3634486"/>
          </a:xfrm>
          <a:prstGeom prst="rect">
            <a:avLst/>
          </a:prstGeom>
        </p:spPr>
        <p:txBody>
          <a:bodyPr spcFirstLastPara="1" vert="horz" wrap="square" lIns="121900" tIns="121900" rIns="121900" bIns="121900" rtlCol="0" anchor="t" anchorCtr="0">
            <a:normAutofit/>
          </a:bodyPr>
          <a:lstStyle/>
          <a:p>
            <a:pPr marL="629920" lvl="1" indent="-305435"/>
            <a:r>
              <a:rPr lang="en" sz="2000" b="1"/>
              <a:t>Detection</a:t>
            </a:r>
            <a:r>
              <a:rPr lang="en" sz="2000"/>
              <a:t>: Identify the Interest Points.</a:t>
            </a:r>
            <a:endParaRPr lang="en-US" sz="2000"/>
          </a:p>
          <a:p>
            <a:pPr marL="629920" lvl="1" indent="-305435"/>
            <a:r>
              <a:rPr lang="en" sz="2000" b="1"/>
              <a:t>Description</a:t>
            </a:r>
            <a:r>
              <a:rPr lang="en" sz="2000"/>
              <a:t>: Local appearance around each feature point is described in some way.</a:t>
            </a:r>
            <a:endParaRPr sz="2000"/>
          </a:p>
          <a:p>
            <a:pPr marL="629920" lvl="1" indent="-305435"/>
            <a:r>
              <a:rPr lang="en" sz="2000" b="1"/>
              <a:t>Matching</a:t>
            </a:r>
            <a:r>
              <a:rPr lang="en" sz="2000"/>
              <a:t>: Descriptors are compared across the images, to identify similar features.</a:t>
            </a:r>
            <a:endParaRPr sz="2000"/>
          </a:p>
        </p:txBody>
      </p:sp>
      <p:sp>
        <p:nvSpPr>
          <p:cNvPr id="2" name="Slide Number Placeholder 1">
            <a:extLst>
              <a:ext uri="{FF2B5EF4-FFF2-40B4-BE49-F238E27FC236}">
                <a16:creationId xmlns:a16="http://schemas.microsoft.com/office/drawing/2014/main" id="{EE3F80BD-774B-49C4-A088-3F6D77ECD05D}"/>
              </a:ext>
            </a:extLst>
          </p:cNvPr>
          <p:cNvSpPr>
            <a:spLocks noGrp="1"/>
          </p:cNvSpPr>
          <p:nvPr>
            <p:ph type="sldNum" sz="quarter" idx="12"/>
          </p:nvPr>
        </p:nvSpPr>
        <p:spPr/>
        <p:txBody>
          <a:bodyPr/>
          <a:lstStyle/>
          <a:p>
            <a:fld id="{00000000-1234-1234-1234-123412341234}" type="slidenum">
              <a:rPr lang="en" smtClean="0"/>
              <a:pPr/>
              <a:t>67</a:t>
            </a:fld>
            <a:endParaRPr lang="en-US"/>
          </a:p>
        </p:txBody>
      </p:sp>
      <p:sp>
        <p:nvSpPr>
          <p:cNvPr id="3" name="Footer Placeholder 2">
            <a:extLst>
              <a:ext uri="{FF2B5EF4-FFF2-40B4-BE49-F238E27FC236}">
                <a16:creationId xmlns:a16="http://schemas.microsoft.com/office/drawing/2014/main" id="{1759CE9F-17CF-4708-A126-120AABD391FF}"/>
              </a:ext>
            </a:extLst>
          </p:cNvPr>
          <p:cNvSpPr>
            <a:spLocks noGrp="1"/>
          </p:cNvSpPr>
          <p:nvPr>
            <p:ph type="ftr" sz="quarter" idx="11"/>
          </p:nvPr>
        </p:nvSpPr>
        <p:spPr>
          <a:xfrm>
            <a:off x="581192" y="6423914"/>
            <a:ext cx="9590070" cy="400294"/>
          </a:xfrm>
        </p:spPr>
        <p:txBody>
          <a:bodyPr/>
          <a:lstStyle/>
          <a:p>
            <a:r>
              <a:rPr lang="en-US">
                <a:ea typeface="+mn-lt"/>
                <a:cs typeface="+mn-lt"/>
              </a:rPr>
              <a:t>"INTRODUCTION TO FEATURE DETECTION AND MATCHING", HTTPS://MEDIUM.COM/DATA-BREACH/INTRODUCTION-TO-FEATURE-DETECTION-AND-MATCHING-65E27179885D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a:t>CLASSICAL KEYPOINT MATCHING ALGORITHM: SIFT</a:t>
            </a:r>
            <a:endParaRPr/>
          </a:p>
        </p:txBody>
      </p:sp>
      <p:sp>
        <p:nvSpPr>
          <p:cNvPr id="91" name="Google Shape;91;p19"/>
          <p:cNvSpPr txBox="1">
            <a:spLocks noGrp="1"/>
          </p:cNvSpPr>
          <p:nvPr>
            <p:ph idx="1"/>
          </p:nvPr>
        </p:nvSpPr>
        <p:spPr>
          <a:xfrm>
            <a:off x="581192" y="1614033"/>
            <a:ext cx="11029615" cy="4208916"/>
          </a:xfrm>
          <a:prstGeom prst="rect">
            <a:avLst/>
          </a:prstGeom>
        </p:spPr>
        <p:txBody>
          <a:bodyPr spcFirstLastPara="1" vert="horz" wrap="square" lIns="121900" tIns="121900" rIns="121900" bIns="121900" rtlCol="0" anchor="t" anchorCtr="0">
            <a:normAutofit/>
          </a:bodyPr>
          <a:lstStyle/>
          <a:p>
            <a:pPr marL="342900" indent="-342900">
              <a:lnSpc>
                <a:spcPct val="100000"/>
              </a:lnSpc>
              <a:spcAft>
                <a:spcPts val="1600"/>
              </a:spcAft>
              <a:buFont typeface="Arial" panose="05020102010507070707" pitchFamily="18" charset="2"/>
              <a:buChar char="•"/>
            </a:pPr>
            <a:r>
              <a:rPr lang="en-US"/>
              <a:t>Scale Invariant Feature Transform (SIFT) involves four distinct steps:</a:t>
            </a:r>
          </a:p>
          <a:p>
            <a:pPr marL="972820" lvl="1" indent="-342900">
              <a:lnSpc>
                <a:spcPct val="100000"/>
              </a:lnSpc>
              <a:spcAft>
                <a:spcPts val="1600"/>
              </a:spcAft>
              <a:buFont typeface="Arial" panose="05020102010507070707" pitchFamily="18" charset="2"/>
              <a:buChar char="•"/>
            </a:pPr>
            <a:r>
              <a:rPr lang="en-US" b="1">
                <a:ea typeface="+mn-lt"/>
                <a:cs typeface="+mn-lt"/>
              </a:rPr>
              <a:t>Scale-space peak selection:</a:t>
            </a:r>
            <a:r>
              <a:rPr lang="en-US" b="1"/>
              <a:t> </a:t>
            </a:r>
            <a:r>
              <a:rPr lang="en-US"/>
              <a:t>Identify </a:t>
            </a:r>
            <a:r>
              <a:rPr lang="en-US">
                <a:ea typeface="+mn-lt"/>
                <a:cs typeface="+mn-lt"/>
              </a:rPr>
              <a:t>potential locations for finding features</a:t>
            </a:r>
          </a:p>
          <a:p>
            <a:pPr marL="972820" lvl="1" indent="-342900">
              <a:lnSpc>
                <a:spcPct val="100000"/>
              </a:lnSpc>
              <a:spcAft>
                <a:spcPts val="1600"/>
              </a:spcAft>
              <a:buFont typeface="Arial" panose="05020102010507070707" pitchFamily="18" charset="2"/>
              <a:buChar char="•"/>
            </a:pPr>
            <a:r>
              <a:rPr lang="en-US" b="1" err="1">
                <a:ea typeface="+mn-lt"/>
                <a:cs typeface="+mn-lt"/>
              </a:rPr>
              <a:t>Keypoint</a:t>
            </a:r>
            <a:r>
              <a:rPr lang="en-US" b="1">
                <a:ea typeface="+mn-lt"/>
                <a:cs typeface="+mn-lt"/>
              </a:rPr>
              <a:t> Localization:</a:t>
            </a:r>
            <a:r>
              <a:rPr lang="en-US">
                <a:ea typeface="+mn-lt"/>
                <a:cs typeface="+mn-lt"/>
              </a:rPr>
              <a:t> Accurately locating the feature </a:t>
            </a:r>
            <a:r>
              <a:rPr lang="en-US" err="1">
                <a:ea typeface="+mn-lt"/>
                <a:cs typeface="+mn-lt"/>
              </a:rPr>
              <a:t>keypoints</a:t>
            </a:r>
            <a:endParaRPr lang="en-US">
              <a:ea typeface="+mn-lt"/>
              <a:cs typeface="+mn-lt"/>
            </a:endParaRPr>
          </a:p>
          <a:p>
            <a:pPr marL="972820" lvl="1" indent="-342900">
              <a:lnSpc>
                <a:spcPct val="100000"/>
              </a:lnSpc>
              <a:spcAft>
                <a:spcPts val="1600"/>
              </a:spcAft>
              <a:buFont typeface="Arial" panose="05020102010507070707" pitchFamily="18" charset="2"/>
              <a:buChar char="•"/>
            </a:pPr>
            <a:r>
              <a:rPr lang="en-US" b="1">
                <a:ea typeface="+mn-lt"/>
                <a:cs typeface="+mn-lt"/>
              </a:rPr>
              <a:t>Orientation Assignment:</a:t>
            </a:r>
            <a:r>
              <a:rPr lang="en-US">
                <a:ea typeface="+mn-lt"/>
                <a:cs typeface="+mn-lt"/>
              </a:rPr>
              <a:t> Assigning orientation to </a:t>
            </a:r>
            <a:r>
              <a:rPr lang="en-US" err="1">
                <a:ea typeface="+mn-lt"/>
                <a:cs typeface="+mn-lt"/>
              </a:rPr>
              <a:t>keypoints</a:t>
            </a:r>
            <a:endParaRPr lang="en-US">
              <a:ea typeface="+mn-lt"/>
              <a:cs typeface="+mn-lt"/>
            </a:endParaRPr>
          </a:p>
          <a:p>
            <a:pPr marL="972820" lvl="1" indent="-342900">
              <a:lnSpc>
                <a:spcPct val="100000"/>
              </a:lnSpc>
              <a:spcAft>
                <a:spcPts val="1600"/>
              </a:spcAft>
              <a:buFont typeface="Arial" panose="05020102010507070707" pitchFamily="18" charset="2"/>
              <a:buChar char="•"/>
            </a:pPr>
            <a:r>
              <a:rPr lang="en-US" b="1" err="1">
                <a:ea typeface="+mn-lt"/>
                <a:cs typeface="+mn-lt"/>
              </a:rPr>
              <a:t>Keypoint</a:t>
            </a:r>
            <a:r>
              <a:rPr lang="en-US" b="1">
                <a:ea typeface="+mn-lt"/>
                <a:cs typeface="+mn-lt"/>
              </a:rPr>
              <a:t> descriptor:</a:t>
            </a:r>
            <a:r>
              <a:rPr lang="en-US">
                <a:ea typeface="+mn-lt"/>
                <a:cs typeface="+mn-lt"/>
              </a:rPr>
              <a:t> Describing the </a:t>
            </a:r>
            <a:r>
              <a:rPr lang="en-US" err="1">
                <a:ea typeface="+mn-lt"/>
                <a:cs typeface="+mn-lt"/>
              </a:rPr>
              <a:t>keypoints</a:t>
            </a:r>
            <a:r>
              <a:rPr lang="en-US">
                <a:ea typeface="+mn-lt"/>
                <a:cs typeface="+mn-lt"/>
              </a:rPr>
              <a:t> as a high dimensional vector</a:t>
            </a:r>
          </a:p>
          <a:p>
            <a:pPr marL="972820" lvl="1" indent="-342900">
              <a:lnSpc>
                <a:spcPct val="100000"/>
              </a:lnSpc>
              <a:spcAft>
                <a:spcPts val="1600"/>
              </a:spcAft>
              <a:buFont typeface="Arial" panose="05020102010507070707" pitchFamily="18" charset="2"/>
              <a:buChar char="•"/>
            </a:pPr>
            <a:r>
              <a:rPr lang="en-US" b="1" err="1">
                <a:ea typeface="+mn-lt"/>
                <a:cs typeface="+mn-lt"/>
              </a:rPr>
              <a:t>Keypoint</a:t>
            </a:r>
            <a:r>
              <a:rPr lang="en-US" b="1">
                <a:ea typeface="+mn-lt"/>
                <a:cs typeface="+mn-lt"/>
              </a:rPr>
              <a:t> Matching: </a:t>
            </a:r>
            <a:r>
              <a:rPr lang="en-US" err="1">
                <a:ea typeface="+mn-lt"/>
                <a:cs typeface="+mn-lt"/>
              </a:rPr>
              <a:t>Keypoints</a:t>
            </a:r>
            <a:r>
              <a:rPr lang="en-US">
                <a:ea typeface="+mn-lt"/>
                <a:cs typeface="+mn-lt"/>
              </a:rPr>
              <a:t> matched by identifying their nearest neighbors</a:t>
            </a:r>
            <a:endParaRPr lang="en-US" b="1"/>
          </a:p>
        </p:txBody>
      </p:sp>
      <p:sp>
        <p:nvSpPr>
          <p:cNvPr id="2" name="Slide Number Placeholder 1">
            <a:extLst>
              <a:ext uri="{FF2B5EF4-FFF2-40B4-BE49-F238E27FC236}">
                <a16:creationId xmlns:a16="http://schemas.microsoft.com/office/drawing/2014/main" id="{F33E17B1-8746-43EC-BEFF-C81786C47F0A}"/>
              </a:ext>
            </a:extLst>
          </p:cNvPr>
          <p:cNvSpPr>
            <a:spLocks noGrp="1"/>
          </p:cNvSpPr>
          <p:nvPr>
            <p:ph type="sldNum" sz="quarter" idx="12"/>
          </p:nvPr>
        </p:nvSpPr>
        <p:spPr/>
        <p:txBody>
          <a:bodyPr/>
          <a:lstStyle/>
          <a:p>
            <a:fld id="{00000000-1234-1234-1234-123412341234}" type="slidenum">
              <a:rPr lang="en" smtClean="0"/>
              <a:pPr/>
              <a:t>68</a:t>
            </a:fld>
            <a:endParaRPr lang="en-US"/>
          </a:p>
        </p:txBody>
      </p:sp>
      <p:sp>
        <p:nvSpPr>
          <p:cNvPr id="3" name="Footer Placeholder 2">
            <a:extLst>
              <a:ext uri="{FF2B5EF4-FFF2-40B4-BE49-F238E27FC236}">
                <a16:creationId xmlns:a16="http://schemas.microsoft.com/office/drawing/2014/main" id="{E279AF4A-85AB-4822-8CF6-53D72C0BEEFC}"/>
              </a:ext>
            </a:extLst>
          </p:cNvPr>
          <p:cNvSpPr>
            <a:spLocks noGrp="1"/>
          </p:cNvSpPr>
          <p:nvPr>
            <p:ph type="ftr" sz="quarter" idx="11"/>
          </p:nvPr>
        </p:nvSpPr>
        <p:spPr>
          <a:xfrm>
            <a:off x="581192" y="6423914"/>
            <a:ext cx="8066071" cy="365125"/>
          </a:xfrm>
        </p:spPr>
        <p:txBody>
          <a:bodyPr/>
          <a:lstStyle/>
          <a:p>
            <a:r>
              <a:rPr lang="en-US"/>
              <a:t>"Introduction to SIFT", https://medium.com/data-breach/introduction-to-sift-scale-invariant-feature-transform-65d7f3a72d40</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a:solidFill>
                  <a:srgbClr val="FF0000"/>
                </a:solidFill>
              </a:rPr>
              <a:t>GNN based Approach: </a:t>
            </a:r>
            <a:r>
              <a:rPr lang="en" err="1">
                <a:solidFill>
                  <a:srgbClr val="FF0000"/>
                </a:solidFill>
              </a:rPr>
              <a:t>SuperGLUE</a:t>
            </a:r>
            <a:endParaRPr lang="en-US" err="1">
              <a:solidFill>
                <a:srgbClr val="FF0000"/>
              </a:solidFill>
            </a:endParaRPr>
          </a:p>
        </p:txBody>
      </p:sp>
      <p:pic>
        <p:nvPicPr>
          <p:cNvPr id="103" name="Google Shape;103;p21"/>
          <p:cNvPicPr preferRelativeResize="0"/>
          <p:nvPr/>
        </p:nvPicPr>
        <p:blipFill>
          <a:blip r:embed="rId3">
            <a:alphaModFix/>
          </a:blip>
          <a:stretch>
            <a:fillRect/>
          </a:stretch>
        </p:blipFill>
        <p:spPr>
          <a:xfrm>
            <a:off x="1787684" y="1163444"/>
            <a:ext cx="8616648" cy="5094635"/>
          </a:xfrm>
          <a:prstGeom prst="rect">
            <a:avLst/>
          </a:prstGeom>
          <a:noFill/>
          <a:ln>
            <a:noFill/>
          </a:ln>
        </p:spPr>
      </p:pic>
      <p:sp>
        <p:nvSpPr>
          <p:cNvPr id="3" name="Slide Number Placeholder 2">
            <a:extLst>
              <a:ext uri="{FF2B5EF4-FFF2-40B4-BE49-F238E27FC236}">
                <a16:creationId xmlns:a16="http://schemas.microsoft.com/office/drawing/2014/main" id="{843A532B-0C34-4951-9950-8F52EF9EB21A}"/>
              </a:ext>
            </a:extLst>
          </p:cNvPr>
          <p:cNvSpPr>
            <a:spLocks noGrp="1"/>
          </p:cNvSpPr>
          <p:nvPr>
            <p:ph type="sldNum" idx="12"/>
          </p:nvPr>
        </p:nvSpPr>
        <p:spPr/>
        <p:txBody>
          <a:bodyPr/>
          <a:lstStyle/>
          <a:p>
            <a:fld id="{00000000-1234-1234-1234-123412341234}" type="slidenum">
              <a:rPr lang="en" smtClean="0"/>
              <a:pPr/>
              <a:t>69</a:t>
            </a:fld>
            <a:endParaRPr lang="en-US"/>
          </a:p>
        </p:txBody>
      </p:sp>
      <p:sp>
        <p:nvSpPr>
          <p:cNvPr id="5" name="Footer Placeholder 4">
            <a:extLst>
              <a:ext uri="{FF2B5EF4-FFF2-40B4-BE49-F238E27FC236}">
                <a16:creationId xmlns:a16="http://schemas.microsoft.com/office/drawing/2014/main" id="{E909DDE7-4BFA-4391-AF7D-26288ACD7839}"/>
              </a:ext>
            </a:extLst>
          </p:cNvPr>
          <p:cNvSpPr txBox="1">
            <a:spLocks/>
          </p:cNvSpPr>
          <p:nvPr/>
        </p:nvSpPr>
        <p:spPr>
          <a:xfrm>
            <a:off x="581192" y="6423914"/>
            <a:ext cx="691721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Sarlin et al., "</a:t>
            </a:r>
            <a:r>
              <a:rPr lang="en-US" sz="900" err="1"/>
              <a:t>SuperGlue</a:t>
            </a:r>
            <a:r>
              <a:rPr lang="en-US" sz="900"/>
              <a:t>: Learning Feature Matching with Graph Neural Networks", CVPR 2020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4CCA-514B-499E-AE8C-C2D7B42D745F}"/>
              </a:ext>
            </a:extLst>
          </p:cNvPr>
          <p:cNvSpPr>
            <a:spLocks noGrp="1"/>
          </p:cNvSpPr>
          <p:nvPr>
            <p:ph type="title"/>
          </p:nvPr>
        </p:nvSpPr>
        <p:spPr/>
        <p:txBody>
          <a:bodyPr/>
          <a:lstStyle/>
          <a:p>
            <a:r>
              <a:rPr lang="en-US"/>
              <a:t>Information Stored in Graphs</a:t>
            </a:r>
          </a:p>
        </p:txBody>
      </p:sp>
      <p:pic>
        <p:nvPicPr>
          <p:cNvPr id="4" name="Picture 4" descr="A picture containing diagram&#10;&#10;Description automatically generated">
            <a:extLst>
              <a:ext uri="{FF2B5EF4-FFF2-40B4-BE49-F238E27FC236}">
                <a16:creationId xmlns:a16="http://schemas.microsoft.com/office/drawing/2014/main" id="{5B3D1040-4518-4FF1-A05C-37684CBB51CA}"/>
              </a:ext>
            </a:extLst>
          </p:cNvPr>
          <p:cNvPicPr>
            <a:picLocks noGrp="1" noChangeAspect="1"/>
          </p:cNvPicPr>
          <p:nvPr>
            <p:ph idx="1"/>
          </p:nvPr>
        </p:nvPicPr>
        <p:blipFill>
          <a:blip r:embed="rId3"/>
          <a:stretch>
            <a:fillRect/>
          </a:stretch>
        </p:blipFill>
        <p:spPr>
          <a:xfrm>
            <a:off x="1839606" y="1891533"/>
            <a:ext cx="8522138" cy="3505380"/>
          </a:xfrm>
        </p:spPr>
      </p:pic>
      <p:sp>
        <p:nvSpPr>
          <p:cNvPr id="5" name="Slide Number Placeholder 3">
            <a:extLst>
              <a:ext uri="{FF2B5EF4-FFF2-40B4-BE49-F238E27FC236}">
                <a16:creationId xmlns:a16="http://schemas.microsoft.com/office/drawing/2014/main" id="{D55F0D69-C6AE-41F9-BB5E-14CE8C747DC7}"/>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3" name="Footer Placeholder 9">
            <a:extLst>
              <a:ext uri="{FF2B5EF4-FFF2-40B4-BE49-F238E27FC236}">
                <a16:creationId xmlns:a16="http://schemas.microsoft.com/office/drawing/2014/main" id="{2207D021-BDC6-431D-B801-8C0B7779D289}"/>
              </a:ext>
            </a:extLst>
          </p:cNvPr>
          <p:cNvSpPr>
            <a:spLocks noGrp="1"/>
          </p:cNvSpPr>
          <p:nvPr>
            <p:ph type="ftr" sz="quarter" idx="11"/>
          </p:nvPr>
        </p:nvSpPr>
        <p:spPr>
          <a:xfrm>
            <a:off x="581192" y="6423914"/>
            <a:ext cx="6917210" cy="365125"/>
          </a:xfrm>
        </p:spPr>
        <p:txBody>
          <a:bodyPr/>
          <a:lstStyle/>
          <a:p>
            <a:r>
              <a:rPr lang="en-US"/>
              <a:t>1.   https://distill.pub/2021/gnn-intro/</a:t>
            </a:r>
          </a:p>
        </p:txBody>
      </p:sp>
      <p:sp>
        <p:nvSpPr>
          <p:cNvPr id="7" name="TextBox 6">
            <a:extLst>
              <a:ext uri="{FF2B5EF4-FFF2-40B4-BE49-F238E27FC236}">
                <a16:creationId xmlns:a16="http://schemas.microsoft.com/office/drawing/2014/main" id="{5D2F424F-A0C9-49D5-9E19-D4BD6A1DDC33}"/>
              </a:ext>
            </a:extLst>
          </p:cNvPr>
          <p:cNvSpPr txBox="1"/>
          <p:nvPr/>
        </p:nvSpPr>
        <p:spPr>
          <a:xfrm>
            <a:off x="2696599" y="5656433"/>
            <a:ext cx="82346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Types of information Graph stored in graph components</a:t>
            </a:r>
            <a:r>
              <a:rPr lang="en-US" baseline="30000"/>
              <a:t>1</a:t>
            </a:r>
          </a:p>
        </p:txBody>
      </p:sp>
    </p:spTree>
    <p:extLst>
      <p:ext uri="{BB962C8B-B14F-4D97-AF65-F5344CB8AC3E}">
        <p14:creationId xmlns:p14="http://schemas.microsoft.com/office/powerpoint/2010/main" val="519479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a:t>GNN in SuperGLUE</a:t>
            </a:r>
            <a:endParaRPr/>
          </a:p>
        </p:txBody>
      </p:sp>
      <p:sp>
        <p:nvSpPr>
          <p:cNvPr id="4" name="Text Placeholder 3">
            <a:extLst>
              <a:ext uri="{FF2B5EF4-FFF2-40B4-BE49-F238E27FC236}">
                <a16:creationId xmlns:a16="http://schemas.microsoft.com/office/drawing/2014/main" id="{74D72E8C-58F9-4DAD-9632-61CB4EFE130D}"/>
              </a:ext>
            </a:extLst>
          </p:cNvPr>
          <p:cNvSpPr>
            <a:spLocks noGrp="1"/>
          </p:cNvSpPr>
          <p:nvPr>
            <p:ph type="body" sz="half" idx="2"/>
          </p:nvPr>
        </p:nvSpPr>
        <p:spPr>
          <a:xfrm>
            <a:off x="581192" y="5260127"/>
            <a:ext cx="11029617" cy="1244332"/>
          </a:xfrm>
        </p:spPr>
        <p:txBody>
          <a:bodyPr>
            <a:normAutofit/>
          </a:bodyPr>
          <a:lstStyle/>
          <a:p>
            <a:r>
              <a:rPr lang="en-US">
                <a:ea typeface="+mn-lt"/>
                <a:cs typeface="+mn-lt"/>
              </a:rPr>
              <a:t>The </a:t>
            </a:r>
            <a:r>
              <a:rPr lang="en-US" err="1">
                <a:ea typeface="+mn-lt"/>
                <a:cs typeface="+mn-lt"/>
              </a:rPr>
              <a:t>SuperGLUE</a:t>
            </a:r>
            <a:r>
              <a:rPr lang="en-US">
                <a:ea typeface="+mn-lt"/>
                <a:cs typeface="+mn-lt"/>
              </a:rPr>
              <a:t> architecture is made up of two major components:</a:t>
            </a:r>
            <a:endParaRPr lang="en-US" b="1">
              <a:ea typeface="+mn-lt"/>
              <a:cs typeface="+mn-lt"/>
            </a:endParaRPr>
          </a:p>
          <a:p>
            <a:pPr marL="285750" indent="-285750">
              <a:buFont typeface="Arial" panose="05020102010507070707" pitchFamily="18" charset="2"/>
              <a:buChar char="•"/>
            </a:pPr>
            <a:r>
              <a:rPr lang="en-US">
                <a:ea typeface="+mn-lt"/>
                <a:cs typeface="+mn-lt"/>
              </a:rPr>
              <a:t>the </a:t>
            </a:r>
            <a:r>
              <a:rPr lang="en-US" b="1">
                <a:ea typeface="+mn-lt"/>
                <a:cs typeface="+mn-lt"/>
              </a:rPr>
              <a:t>attentional graph neural network.</a:t>
            </a:r>
            <a:endParaRPr lang="en-US">
              <a:ea typeface="+mn-lt"/>
              <a:cs typeface="+mn-lt"/>
            </a:endParaRPr>
          </a:p>
          <a:p>
            <a:pPr marL="285750" indent="-285750">
              <a:buFont typeface="Arial" panose="05020102010507070707" pitchFamily="18" charset="2"/>
              <a:buChar char="•"/>
            </a:pPr>
            <a:r>
              <a:rPr lang="en-US">
                <a:ea typeface="+mn-lt"/>
                <a:cs typeface="+mn-lt"/>
              </a:rPr>
              <a:t>the </a:t>
            </a:r>
            <a:r>
              <a:rPr lang="en-US" b="1">
                <a:ea typeface="+mn-lt"/>
                <a:cs typeface="+mn-lt"/>
              </a:rPr>
              <a:t>optimal matching layer.</a:t>
            </a:r>
            <a:endParaRPr lang="en-US" b="1"/>
          </a:p>
        </p:txBody>
      </p:sp>
      <p:sp>
        <p:nvSpPr>
          <p:cNvPr id="2" name="Slide Number Placeholder 1">
            <a:extLst>
              <a:ext uri="{FF2B5EF4-FFF2-40B4-BE49-F238E27FC236}">
                <a16:creationId xmlns:a16="http://schemas.microsoft.com/office/drawing/2014/main" id="{E6107756-B6FF-4719-B72E-D218302C22AB}"/>
              </a:ext>
            </a:extLst>
          </p:cNvPr>
          <p:cNvSpPr>
            <a:spLocks noGrp="1"/>
          </p:cNvSpPr>
          <p:nvPr>
            <p:ph type="sldNum" sz="quarter" idx="12"/>
          </p:nvPr>
        </p:nvSpPr>
        <p:spPr/>
        <p:txBody>
          <a:bodyPr/>
          <a:lstStyle/>
          <a:p>
            <a:fld id="{00000000-1234-1234-1234-123412341234}" type="slidenum">
              <a:rPr lang="en" smtClean="0"/>
              <a:pPr/>
              <a:t>70</a:t>
            </a:fld>
            <a:endParaRPr lang="en-US"/>
          </a:p>
        </p:txBody>
      </p:sp>
      <p:pic>
        <p:nvPicPr>
          <p:cNvPr id="114" name="Google Shape;114;p23"/>
          <p:cNvPicPr preferRelativeResize="0"/>
          <p:nvPr/>
        </p:nvPicPr>
        <p:blipFill rotWithShape="1">
          <a:blip r:embed="rId3">
            <a:alphaModFix/>
          </a:blip>
          <a:srcRect r="50" b="33086"/>
          <a:stretch/>
        </p:blipFill>
        <p:spPr>
          <a:xfrm>
            <a:off x="209062" y="1120552"/>
            <a:ext cx="11779743" cy="3167735"/>
          </a:xfrm>
          <a:prstGeom prst="rect">
            <a:avLst/>
          </a:prstGeom>
          <a:noFill/>
          <a:ln>
            <a:noFill/>
          </a:ln>
        </p:spPr>
      </p:pic>
      <p:sp>
        <p:nvSpPr>
          <p:cNvPr id="5" name="Footer Placeholder 4">
            <a:extLst>
              <a:ext uri="{FF2B5EF4-FFF2-40B4-BE49-F238E27FC236}">
                <a16:creationId xmlns:a16="http://schemas.microsoft.com/office/drawing/2014/main" id="{D64AEDA7-53C7-490C-A104-B1119332525C}"/>
              </a:ext>
            </a:extLst>
          </p:cNvPr>
          <p:cNvSpPr>
            <a:spLocks noGrp="1"/>
          </p:cNvSpPr>
          <p:nvPr>
            <p:ph type="ftr" sz="quarter" idx="11"/>
          </p:nvPr>
        </p:nvSpPr>
        <p:spPr/>
        <p:txBody>
          <a:bodyPr/>
          <a:lstStyle/>
          <a:p>
            <a:r>
              <a:rPr lang="en-US"/>
              <a:t>Sarlin et al., "SuperGlue: Learning Feature Matching with Graph Neural Networks", CVPR 2020</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a:t>RESULTS</a:t>
            </a:r>
            <a:endParaRPr/>
          </a:p>
        </p:txBody>
      </p:sp>
      <p:sp>
        <p:nvSpPr>
          <p:cNvPr id="2" name="Slide Number Placeholder 1">
            <a:extLst>
              <a:ext uri="{FF2B5EF4-FFF2-40B4-BE49-F238E27FC236}">
                <a16:creationId xmlns:a16="http://schemas.microsoft.com/office/drawing/2014/main" id="{B7AB05F9-3415-4F5D-8F86-41916EF5A43E}"/>
              </a:ext>
            </a:extLst>
          </p:cNvPr>
          <p:cNvSpPr>
            <a:spLocks noGrp="1"/>
          </p:cNvSpPr>
          <p:nvPr>
            <p:ph type="sldNum" sz="quarter" idx="12"/>
          </p:nvPr>
        </p:nvSpPr>
        <p:spPr/>
        <p:txBody>
          <a:bodyPr/>
          <a:lstStyle/>
          <a:p>
            <a:fld id="{00000000-1234-1234-1234-123412341234}" type="slidenum">
              <a:rPr lang="en" smtClean="0"/>
              <a:pPr/>
              <a:t>71</a:t>
            </a:fld>
            <a:endParaRPr lang="en-US"/>
          </a:p>
        </p:txBody>
      </p:sp>
      <p:pic>
        <p:nvPicPr>
          <p:cNvPr id="132" name="Google Shape;132;p26"/>
          <p:cNvPicPr preferRelativeResize="0"/>
          <p:nvPr/>
        </p:nvPicPr>
        <p:blipFill>
          <a:blip r:embed="rId3">
            <a:alphaModFix/>
          </a:blip>
          <a:stretch>
            <a:fillRect/>
          </a:stretch>
        </p:blipFill>
        <p:spPr>
          <a:xfrm>
            <a:off x="212233" y="1560167"/>
            <a:ext cx="5635339" cy="5094635"/>
          </a:xfrm>
          <a:prstGeom prst="rect">
            <a:avLst/>
          </a:prstGeom>
          <a:noFill/>
          <a:ln>
            <a:noFill/>
          </a:ln>
        </p:spPr>
      </p:pic>
      <p:pic>
        <p:nvPicPr>
          <p:cNvPr id="133" name="Google Shape;133;p26"/>
          <p:cNvPicPr preferRelativeResize="0"/>
          <p:nvPr/>
        </p:nvPicPr>
        <p:blipFill>
          <a:blip r:embed="rId4">
            <a:alphaModFix/>
          </a:blip>
          <a:stretch>
            <a:fillRect/>
          </a:stretch>
        </p:blipFill>
        <p:spPr>
          <a:xfrm>
            <a:off x="6096006" y="1560168"/>
            <a:ext cx="5938029" cy="4500121"/>
          </a:xfrm>
          <a:prstGeom prst="rect">
            <a:avLst/>
          </a:prstGeom>
          <a:noFill/>
          <a:ln>
            <a:noFill/>
          </a:ln>
        </p:spPr>
      </p:pic>
      <p:sp>
        <p:nvSpPr>
          <p:cNvPr id="4" name="Footer Placeholder 3">
            <a:extLst>
              <a:ext uri="{FF2B5EF4-FFF2-40B4-BE49-F238E27FC236}">
                <a16:creationId xmlns:a16="http://schemas.microsoft.com/office/drawing/2014/main" id="{749BCAF3-4882-4968-94A3-4C5F52AE8F43}"/>
              </a:ext>
            </a:extLst>
          </p:cNvPr>
          <p:cNvSpPr>
            <a:spLocks noGrp="1"/>
          </p:cNvSpPr>
          <p:nvPr>
            <p:ph type="ftr" sz="quarter" idx="11"/>
          </p:nvPr>
        </p:nvSpPr>
        <p:spPr/>
        <p:txBody>
          <a:bodyPr/>
          <a:lstStyle/>
          <a:p>
            <a:r>
              <a:rPr lang="en-US"/>
              <a:t>Sarlin et al., "SuperGlue: Learning Feature Matching with Graph Neural Networks", CVPR 2020</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a:t>ABLATION STUDIES</a:t>
            </a:r>
            <a:endParaRPr lang="en-US"/>
          </a:p>
        </p:txBody>
      </p:sp>
      <p:sp>
        <p:nvSpPr>
          <p:cNvPr id="4" name="Text Placeholder 3">
            <a:extLst>
              <a:ext uri="{FF2B5EF4-FFF2-40B4-BE49-F238E27FC236}">
                <a16:creationId xmlns:a16="http://schemas.microsoft.com/office/drawing/2014/main" id="{25EBB1DE-E557-4487-9780-5427637DF45E}"/>
              </a:ext>
            </a:extLst>
          </p:cNvPr>
          <p:cNvSpPr>
            <a:spLocks noGrp="1"/>
          </p:cNvSpPr>
          <p:nvPr>
            <p:ph type="body" sz="half" idx="2"/>
          </p:nvPr>
        </p:nvSpPr>
        <p:spPr>
          <a:xfrm>
            <a:off x="581192" y="5260127"/>
            <a:ext cx="11029617" cy="1244332"/>
          </a:xfrm>
        </p:spPr>
        <p:txBody>
          <a:bodyPr/>
          <a:lstStyle/>
          <a:p>
            <a:pPr marL="285750" indent="-285750">
              <a:buFont typeface="Arial" panose="05020102010507070707" pitchFamily="18" charset="2"/>
              <a:buChar char="•"/>
            </a:pPr>
            <a:r>
              <a:rPr lang="en-US"/>
              <a:t>The ablation studies hint at the utility of the graph neural network and attentional mechanisms</a:t>
            </a:r>
          </a:p>
          <a:p>
            <a:pPr marL="285750" indent="-285750">
              <a:buFont typeface="Arial" panose="05020102010507070707" pitchFamily="18" charset="2"/>
              <a:buChar char="•"/>
            </a:pPr>
            <a:r>
              <a:rPr lang="en-US">
                <a:ea typeface="+mn-lt"/>
                <a:cs typeface="+mn-lt"/>
              </a:rPr>
              <a:t>The optimal matching layer alone provides reasonable improvements over Nearest Neighbor, however the Graph Neural Network is responsible for the bulk of the performance</a:t>
            </a:r>
          </a:p>
          <a:p>
            <a:pPr marL="285750" indent="-285750">
              <a:buFont typeface="Arial" panose="05020102010507070707" pitchFamily="18" charset="2"/>
              <a:buChar char="•"/>
            </a:pPr>
            <a:endParaRPr lang="en-US"/>
          </a:p>
        </p:txBody>
      </p:sp>
      <p:sp>
        <p:nvSpPr>
          <p:cNvPr id="2" name="Slide Number Placeholder 1">
            <a:extLst>
              <a:ext uri="{FF2B5EF4-FFF2-40B4-BE49-F238E27FC236}">
                <a16:creationId xmlns:a16="http://schemas.microsoft.com/office/drawing/2014/main" id="{4F34F120-630C-4CF2-BDAC-F02816FFD04C}"/>
              </a:ext>
            </a:extLst>
          </p:cNvPr>
          <p:cNvSpPr>
            <a:spLocks noGrp="1"/>
          </p:cNvSpPr>
          <p:nvPr>
            <p:ph type="sldNum" sz="quarter" idx="12"/>
          </p:nvPr>
        </p:nvSpPr>
        <p:spPr/>
        <p:txBody>
          <a:bodyPr/>
          <a:lstStyle/>
          <a:p>
            <a:fld id="{00000000-1234-1234-1234-123412341234}" type="slidenum">
              <a:rPr lang="en" smtClean="0"/>
              <a:pPr/>
              <a:t>72</a:t>
            </a:fld>
            <a:endParaRPr lang="en-US"/>
          </a:p>
        </p:txBody>
      </p:sp>
      <p:pic>
        <p:nvPicPr>
          <p:cNvPr id="139" name="Google Shape;139;p27"/>
          <p:cNvPicPr preferRelativeResize="0"/>
          <p:nvPr/>
        </p:nvPicPr>
        <p:blipFill rotWithShape="1">
          <a:blip r:embed="rId3">
            <a:alphaModFix/>
          </a:blip>
          <a:srcRect r="-77" b="45200"/>
          <a:stretch/>
        </p:blipFill>
        <p:spPr>
          <a:xfrm>
            <a:off x="2269031" y="1095979"/>
            <a:ext cx="7659805" cy="2975595"/>
          </a:xfrm>
          <a:prstGeom prst="rect">
            <a:avLst/>
          </a:prstGeom>
          <a:noFill/>
          <a:ln>
            <a:noFill/>
          </a:ln>
        </p:spPr>
      </p:pic>
      <p:sp>
        <p:nvSpPr>
          <p:cNvPr id="5" name="Footer Placeholder 4">
            <a:extLst>
              <a:ext uri="{FF2B5EF4-FFF2-40B4-BE49-F238E27FC236}">
                <a16:creationId xmlns:a16="http://schemas.microsoft.com/office/drawing/2014/main" id="{242954B9-9054-417C-BDA5-ACCE0CCF0700}"/>
              </a:ext>
            </a:extLst>
          </p:cNvPr>
          <p:cNvSpPr>
            <a:spLocks noGrp="1"/>
          </p:cNvSpPr>
          <p:nvPr>
            <p:ph type="ftr" sz="quarter" idx="11"/>
          </p:nvPr>
        </p:nvSpPr>
        <p:spPr/>
        <p:txBody>
          <a:bodyPr/>
          <a:lstStyle/>
          <a:p>
            <a:r>
              <a:rPr lang="en-US"/>
              <a:t>Sarlin et al., "SuperGlue: Learning Feature Matching with Graph Neural Networks", CVPR 2020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a:solidFill>
                  <a:srgbClr val="FF0000"/>
                </a:solidFill>
              </a:rPr>
              <a:t>Qualitative Results: INDOOT DATASET</a:t>
            </a:r>
            <a:endParaRPr lang="en-US">
              <a:solidFill>
                <a:srgbClr val="FF0000"/>
              </a:solidFill>
            </a:endParaRPr>
          </a:p>
        </p:txBody>
      </p:sp>
      <p:pic>
        <p:nvPicPr>
          <p:cNvPr id="145" name="Google Shape;145;p28"/>
          <p:cNvPicPr preferRelativeResize="0"/>
          <p:nvPr/>
        </p:nvPicPr>
        <p:blipFill>
          <a:blip r:embed="rId3">
            <a:alphaModFix/>
          </a:blip>
          <a:stretch>
            <a:fillRect/>
          </a:stretch>
        </p:blipFill>
        <p:spPr>
          <a:xfrm>
            <a:off x="1070352" y="1122691"/>
            <a:ext cx="10051297" cy="5094633"/>
          </a:xfrm>
          <a:prstGeom prst="rect">
            <a:avLst/>
          </a:prstGeom>
          <a:noFill/>
          <a:ln>
            <a:noFill/>
          </a:ln>
        </p:spPr>
      </p:pic>
      <p:sp>
        <p:nvSpPr>
          <p:cNvPr id="2" name="Slide Number Placeholder 1">
            <a:extLst>
              <a:ext uri="{FF2B5EF4-FFF2-40B4-BE49-F238E27FC236}">
                <a16:creationId xmlns:a16="http://schemas.microsoft.com/office/drawing/2014/main" id="{10B0AA6B-2A5C-4C94-A43D-C52678CEA983}"/>
              </a:ext>
            </a:extLst>
          </p:cNvPr>
          <p:cNvSpPr>
            <a:spLocks noGrp="1"/>
          </p:cNvSpPr>
          <p:nvPr>
            <p:ph type="sldNum" idx="12"/>
          </p:nvPr>
        </p:nvSpPr>
        <p:spPr/>
        <p:txBody>
          <a:bodyPr/>
          <a:lstStyle/>
          <a:p>
            <a:fld id="{00000000-1234-1234-1234-123412341234}" type="slidenum">
              <a:rPr lang="en" smtClean="0"/>
              <a:pPr/>
              <a:t>73</a:t>
            </a:fld>
            <a:endParaRPr lang="en-US"/>
          </a:p>
        </p:txBody>
      </p:sp>
      <p:sp>
        <p:nvSpPr>
          <p:cNvPr id="3" name="Footer Placeholder 4">
            <a:extLst>
              <a:ext uri="{FF2B5EF4-FFF2-40B4-BE49-F238E27FC236}">
                <a16:creationId xmlns:a16="http://schemas.microsoft.com/office/drawing/2014/main" id="{118AD9ED-1AA4-4DC1-96BD-E694363E8C51}"/>
              </a:ext>
            </a:extLst>
          </p:cNvPr>
          <p:cNvSpPr txBox="1">
            <a:spLocks/>
          </p:cNvSpPr>
          <p:nvPr/>
        </p:nvSpPr>
        <p:spPr>
          <a:xfrm>
            <a:off x="581192" y="6423914"/>
            <a:ext cx="691721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Sarlin et al., "</a:t>
            </a:r>
            <a:r>
              <a:rPr lang="en-US" sz="900" err="1"/>
              <a:t>SuperGlue</a:t>
            </a:r>
            <a:r>
              <a:rPr lang="en-US" sz="900"/>
              <a:t>: Learning Feature Matching with Graph Neural Networks", CVPR 2020</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a:solidFill>
                  <a:srgbClr val="FF0000"/>
                </a:solidFill>
              </a:rPr>
              <a:t>Qualitative Results: OUTDOOR DATASET</a:t>
            </a:r>
            <a:endParaRPr lang="en-US">
              <a:solidFill>
                <a:srgbClr val="FF0000"/>
              </a:solidFill>
            </a:endParaRPr>
          </a:p>
        </p:txBody>
      </p:sp>
      <p:pic>
        <p:nvPicPr>
          <p:cNvPr id="151" name="Google Shape;151;p29"/>
          <p:cNvPicPr preferRelativeResize="0"/>
          <p:nvPr/>
        </p:nvPicPr>
        <p:blipFill>
          <a:blip r:embed="rId3">
            <a:alphaModFix/>
          </a:blip>
          <a:stretch>
            <a:fillRect/>
          </a:stretch>
        </p:blipFill>
        <p:spPr>
          <a:xfrm>
            <a:off x="203201" y="2061134"/>
            <a:ext cx="11785599" cy="3052121"/>
          </a:xfrm>
          <a:prstGeom prst="rect">
            <a:avLst/>
          </a:prstGeom>
          <a:noFill/>
          <a:ln>
            <a:noFill/>
          </a:ln>
        </p:spPr>
      </p:pic>
      <p:pic>
        <p:nvPicPr>
          <p:cNvPr id="152" name="Google Shape;152;p29"/>
          <p:cNvPicPr preferRelativeResize="0"/>
          <p:nvPr/>
        </p:nvPicPr>
        <p:blipFill>
          <a:blip r:embed="rId4">
            <a:alphaModFix/>
          </a:blip>
          <a:stretch>
            <a:fillRect/>
          </a:stretch>
        </p:blipFill>
        <p:spPr>
          <a:xfrm>
            <a:off x="453868" y="1616755"/>
            <a:ext cx="11785601" cy="291315"/>
          </a:xfrm>
          <a:prstGeom prst="rect">
            <a:avLst/>
          </a:prstGeom>
          <a:noFill/>
          <a:ln>
            <a:noFill/>
          </a:ln>
        </p:spPr>
      </p:pic>
      <p:sp>
        <p:nvSpPr>
          <p:cNvPr id="2" name="Slide Number Placeholder 1">
            <a:extLst>
              <a:ext uri="{FF2B5EF4-FFF2-40B4-BE49-F238E27FC236}">
                <a16:creationId xmlns:a16="http://schemas.microsoft.com/office/drawing/2014/main" id="{F07728F1-325C-4552-9B9C-D604280CE246}"/>
              </a:ext>
            </a:extLst>
          </p:cNvPr>
          <p:cNvSpPr>
            <a:spLocks noGrp="1"/>
          </p:cNvSpPr>
          <p:nvPr>
            <p:ph type="sldNum" idx="12"/>
          </p:nvPr>
        </p:nvSpPr>
        <p:spPr/>
        <p:txBody>
          <a:bodyPr/>
          <a:lstStyle/>
          <a:p>
            <a:fld id="{00000000-1234-1234-1234-123412341234}" type="slidenum">
              <a:rPr lang="en" dirty="0" smtClean="0"/>
              <a:pPr/>
              <a:t>74</a:t>
            </a:fld>
            <a:endParaRPr lang="en-US"/>
          </a:p>
        </p:txBody>
      </p:sp>
      <p:sp>
        <p:nvSpPr>
          <p:cNvPr id="3" name="Footer Placeholder 4">
            <a:extLst>
              <a:ext uri="{FF2B5EF4-FFF2-40B4-BE49-F238E27FC236}">
                <a16:creationId xmlns:a16="http://schemas.microsoft.com/office/drawing/2014/main" id="{29B74017-DCBA-4D9D-8A7B-7A0493993F3D}"/>
              </a:ext>
            </a:extLst>
          </p:cNvPr>
          <p:cNvSpPr txBox="1">
            <a:spLocks/>
          </p:cNvSpPr>
          <p:nvPr/>
        </p:nvSpPr>
        <p:spPr>
          <a:xfrm>
            <a:off x="581192" y="6423914"/>
            <a:ext cx="691721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Sarlin et al., "</a:t>
            </a:r>
            <a:r>
              <a:rPr lang="en-US" sz="900" err="1"/>
              <a:t>SuperGlue</a:t>
            </a:r>
            <a:r>
              <a:rPr lang="en-US" sz="900"/>
              <a:t>: Learning Feature Matching with Graph Neural Networks", CVPR 2020</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16A8-291B-448E-8AAA-694F1F1990EC}"/>
              </a:ext>
            </a:extLst>
          </p:cNvPr>
          <p:cNvSpPr>
            <a:spLocks noGrp="1"/>
          </p:cNvSpPr>
          <p:nvPr>
            <p:ph type="title"/>
          </p:nvPr>
        </p:nvSpPr>
        <p:spPr>
          <a:xfrm>
            <a:off x="1412045" y="2745724"/>
            <a:ext cx="9367492" cy="1882853"/>
          </a:xfrm>
        </p:spPr>
        <p:txBody>
          <a:bodyPr>
            <a:noAutofit/>
          </a:bodyPr>
          <a:lstStyle/>
          <a:p>
            <a:pPr algn="ctr"/>
            <a:r>
              <a:rPr lang="en-US" sz="4400" cap="none">
                <a:solidFill>
                  <a:srgbClr val="FF0000"/>
                </a:solidFill>
                <a:ea typeface="+mj-lt"/>
                <a:cs typeface="+mj-lt"/>
              </a:rPr>
              <a:t>GNNs in Task and motion planning (TAMP)</a:t>
            </a:r>
          </a:p>
          <a:p>
            <a:endParaRPr lang="en-US" sz="4400" cap="none">
              <a:solidFill>
                <a:srgbClr val="FF0000"/>
              </a:solidFill>
            </a:endParaRPr>
          </a:p>
        </p:txBody>
      </p:sp>
      <p:sp>
        <p:nvSpPr>
          <p:cNvPr id="4" name="Slide Number Placeholder 3">
            <a:extLst>
              <a:ext uri="{FF2B5EF4-FFF2-40B4-BE49-F238E27FC236}">
                <a16:creationId xmlns:a16="http://schemas.microsoft.com/office/drawing/2014/main" id="{0BE19EBE-AF2D-427E-96F1-9FF6FAB0FF6A}"/>
              </a:ext>
            </a:extLst>
          </p:cNvPr>
          <p:cNvSpPr>
            <a:spLocks noGrp="1"/>
          </p:cNvSpPr>
          <p:nvPr>
            <p:ph type="sldNum" sz="quarter" idx="12"/>
          </p:nvPr>
        </p:nvSpPr>
        <p:spPr/>
        <p:txBody>
          <a:bodyPr/>
          <a:lstStyle/>
          <a:p>
            <a:fld id="{3A98EE3D-8CD1-4C3F-BD1C-C98C9596463C}" type="slidenum">
              <a:rPr lang="en-US" smtClean="0"/>
              <a:t>75</a:t>
            </a:fld>
            <a:endParaRPr lang="en-US"/>
          </a:p>
        </p:txBody>
      </p:sp>
    </p:spTree>
    <p:extLst>
      <p:ext uri="{BB962C8B-B14F-4D97-AF65-F5344CB8AC3E}">
        <p14:creationId xmlns:p14="http://schemas.microsoft.com/office/powerpoint/2010/main" val="7406810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DF3E-5F07-144D-8E9D-ADB940A959FD}"/>
              </a:ext>
            </a:extLst>
          </p:cNvPr>
          <p:cNvSpPr>
            <a:spLocks noGrp="1"/>
          </p:cNvSpPr>
          <p:nvPr>
            <p:ph type="title"/>
          </p:nvPr>
        </p:nvSpPr>
        <p:spPr/>
        <p:txBody>
          <a:bodyPr/>
          <a:lstStyle/>
          <a:p>
            <a:r>
              <a:rPr lang="en-US"/>
              <a:t>TAMP</a:t>
            </a:r>
          </a:p>
        </p:txBody>
      </p:sp>
      <p:sp>
        <p:nvSpPr>
          <p:cNvPr id="4" name="Slide Number Placeholder 3">
            <a:extLst>
              <a:ext uri="{FF2B5EF4-FFF2-40B4-BE49-F238E27FC236}">
                <a16:creationId xmlns:a16="http://schemas.microsoft.com/office/drawing/2014/main" id="{3C58DEA9-EFB1-944A-8968-E6AEFCEC5361}"/>
              </a:ext>
            </a:extLst>
          </p:cNvPr>
          <p:cNvSpPr>
            <a:spLocks noGrp="1"/>
          </p:cNvSpPr>
          <p:nvPr>
            <p:ph type="sldNum" sz="quarter" idx="12"/>
          </p:nvPr>
        </p:nvSpPr>
        <p:spPr/>
        <p:txBody>
          <a:bodyPr/>
          <a:lstStyle/>
          <a:p>
            <a:fld id="{3A98EE3D-8CD1-4C3F-BD1C-C98C9596463C}" type="slidenum">
              <a:rPr lang="en-US" smtClean="0"/>
              <a:t>76</a:t>
            </a:fld>
            <a:endParaRPr lang="en-US"/>
          </a:p>
        </p:txBody>
      </p:sp>
      <p:sp>
        <p:nvSpPr>
          <p:cNvPr id="7" name="Content Placeholder 2">
            <a:extLst>
              <a:ext uri="{FF2B5EF4-FFF2-40B4-BE49-F238E27FC236}">
                <a16:creationId xmlns:a16="http://schemas.microsoft.com/office/drawing/2014/main" id="{07C6959D-6044-0040-BB6C-6041052E78EF}"/>
              </a:ext>
            </a:extLst>
          </p:cNvPr>
          <p:cNvSpPr txBox="1">
            <a:spLocks/>
          </p:cNvSpPr>
          <p:nvPr/>
        </p:nvSpPr>
        <p:spPr>
          <a:xfrm>
            <a:off x="358587" y="4712033"/>
            <a:ext cx="11252221" cy="1711881"/>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The problem of finding a sequence of actions for a given task in the world</a:t>
            </a:r>
            <a:endParaRPr lang="en-US" baseline="30000">
              <a:ea typeface="+mn-lt"/>
              <a:cs typeface="+mn-lt"/>
            </a:endParaRPr>
          </a:p>
          <a:p>
            <a:pPr marL="342900" indent="-342900">
              <a:buFont typeface="Arial,Sans-Serif" panose="05020102010507070707" pitchFamily="18" charset="2"/>
              <a:buChar char="•"/>
            </a:pPr>
            <a:r>
              <a:rPr lang="en-US"/>
              <a:t>Has both continuous and discrete components</a:t>
            </a:r>
          </a:p>
          <a:p>
            <a:pPr marL="342900" indent="-342900">
              <a:buFont typeface="Arial,Sans-Serif" panose="05020102010507070707" pitchFamily="18" charset="2"/>
              <a:buChar char="•"/>
            </a:pPr>
            <a:r>
              <a:rPr lang="en-US"/>
              <a:t>Include elements from motion planning, mathematical programming etc.</a:t>
            </a:r>
          </a:p>
        </p:txBody>
      </p:sp>
      <p:sp>
        <p:nvSpPr>
          <p:cNvPr id="6" name="TextBox 5">
            <a:extLst>
              <a:ext uri="{FF2B5EF4-FFF2-40B4-BE49-F238E27FC236}">
                <a16:creationId xmlns:a16="http://schemas.microsoft.com/office/drawing/2014/main" id="{14FFE387-97E3-D64A-AEE3-16E0FD499F0D}"/>
              </a:ext>
            </a:extLst>
          </p:cNvPr>
          <p:cNvSpPr txBox="1"/>
          <p:nvPr/>
        </p:nvSpPr>
        <p:spPr>
          <a:xfrm>
            <a:off x="2835673" y="4215887"/>
            <a:ext cx="5783956" cy="307777"/>
          </a:xfrm>
          <a:prstGeom prst="rect">
            <a:avLst/>
          </a:prstGeom>
          <a:noFill/>
        </p:spPr>
        <p:txBody>
          <a:bodyPr wrap="none" rtlCol="0">
            <a:spAutoFit/>
          </a:bodyPr>
          <a:lstStyle/>
          <a:p>
            <a:r>
              <a:rPr lang="en-US" sz="1400"/>
              <a:t>Example task of moving 2 objects from one location to another</a:t>
            </a:r>
            <a:r>
              <a:rPr lang="en-US" sz="1400" baseline="30000"/>
              <a:t>1</a:t>
            </a:r>
          </a:p>
        </p:txBody>
      </p:sp>
      <p:sp>
        <p:nvSpPr>
          <p:cNvPr id="3" name="Footer Placeholder 2">
            <a:extLst>
              <a:ext uri="{FF2B5EF4-FFF2-40B4-BE49-F238E27FC236}">
                <a16:creationId xmlns:a16="http://schemas.microsoft.com/office/drawing/2014/main" id="{C04B05CE-F10B-7249-A3EF-9CADD8BC5E03}"/>
              </a:ext>
            </a:extLst>
          </p:cNvPr>
          <p:cNvSpPr>
            <a:spLocks noGrp="1"/>
          </p:cNvSpPr>
          <p:nvPr>
            <p:ph type="ftr" sz="quarter" idx="11"/>
          </p:nvPr>
        </p:nvSpPr>
        <p:spPr>
          <a:xfrm>
            <a:off x="581190" y="6492875"/>
            <a:ext cx="8794456" cy="365125"/>
          </a:xfrm>
        </p:spPr>
        <p:txBody>
          <a:bodyPr/>
          <a:lstStyle/>
          <a:p>
            <a:r>
              <a:rPr lang="en-US"/>
              <a:t>1. http://</a:t>
            </a:r>
            <a:r>
              <a:rPr lang="en-US" err="1"/>
              <a:t>web.mit.edu</a:t>
            </a:r>
            <a:r>
              <a:rPr lang="en-US"/>
              <a:t>/</a:t>
            </a:r>
            <a:r>
              <a:rPr lang="en-US" err="1"/>
              <a:t>caelan</a:t>
            </a:r>
            <a:r>
              <a:rPr lang="en-US"/>
              <a:t>/www/presentations/UW_20-01-24.pdf</a:t>
            </a:r>
          </a:p>
        </p:txBody>
      </p:sp>
      <p:pic>
        <p:nvPicPr>
          <p:cNvPr id="9" name="Picture 8">
            <a:extLst>
              <a:ext uri="{FF2B5EF4-FFF2-40B4-BE49-F238E27FC236}">
                <a16:creationId xmlns:a16="http://schemas.microsoft.com/office/drawing/2014/main" id="{87D40909-BCDA-9B4F-A86C-9E788EB44D92}"/>
              </a:ext>
            </a:extLst>
          </p:cNvPr>
          <p:cNvPicPr>
            <a:picLocks noChangeAspect="1"/>
          </p:cNvPicPr>
          <p:nvPr/>
        </p:nvPicPr>
        <p:blipFill>
          <a:blip r:embed="rId3"/>
          <a:stretch>
            <a:fillRect/>
          </a:stretch>
        </p:blipFill>
        <p:spPr>
          <a:xfrm>
            <a:off x="3037332" y="1457693"/>
            <a:ext cx="4765548" cy="2483197"/>
          </a:xfrm>
          <a:prstGeom prst="rect">
            <a:avLst/>
          </a:prstGeom>
        </p:spPr>
      </p:pic>
    </p:spTree>
    <p:extLst>
      <p:ext uri="{BB962C8B-B14F-4D97-AF65-F5344CB8AC3E}">
        <p14:creationId xmlns:p14="http://schemas.microsoft.com/office/powerpoint/2010/main" val="25838568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4964-8B65-A84B-8FF5-BE842F60E468}"/>
              </a:ext>
            </a:extLst>
          </p:cNvPr>
          <p:cNvSpPr>
            <a:spLocks noGrp="1"/>
          </p:cNvSpPr>
          <p:nvPr>
            <p:ph type="title"/>
          </p:nvPr>
        </p:nvSpPr>
        <p:spPr/>
        <p:txBody>
          <a:bodyPr/>
          <a:lstStyle/>
          <a:p>
            <a:r>
              <a:rPr lang="en-US"/>
              <a:t>Solution to TAMP</a:t>
            </a:r>
          </a:p>
        </p:txBody>
      </p:sp>
      <p:sp>
        <p:nvSpPr>
          <p:cNvPr id="4" name="Slide Number Placeholder 3">
            <a:extLst>
              <a:ext uri="{FF2B5EF4-FFF2-40B4-BE49-F238E27FC236}">
                <a16:creationId xmlns:a16="http://schemas.microsoft.com/office/drawing/2014/main" id="{201970D5-3B97-3F42-9115-9F8C0EFD8944}"/>
              </a:ext>
            </a:extLst>
          </p:cNvPr>
          <p:cNvSpPr>
            <a:spLocks noGrp="1"/>
          </p:cNvSpPr>
          <p:nvPr>
            <p:ph type="sldNum" sz="quarter" idx="12"/>
          </p:nvPr>
        </p:nvSpPr>
        <p:spPr/>
        <p:txBody>
          <a:bodyPr/>
          <a:lstStyle/>
          <a:p>
            <a:fld id="{3A98EE3D-8CD1-4C3F-BD1C-C98C9596463C}" type="slidenum">
              <a:rPr lang="en-US" smtClean="0"/>
              <a:t>77</a:t>
            </a:fld>
            <a:endParaRPr lang="en-US"/>
          </a:p>
        </p:txBody>
      </p:sp>
      <p:sp>
        <p:nvSpPr>
          <p:cNvPr id="5" name="Content Placeholder 2">
            <a:extLst>
              <a:ext uri="{FF2B5EF4-FFF2-40B4-BE49-F238E27FC236}">
                <a16:creationId xmlns:a16="http://schemas.microsoft.com/office/drawing/2014/main" id="{1771808C-3C43-0645-B0ED-FA7F3BB0C1D3}"/>
              </a:ext>
            </a:extLst>
          </p:cNvPr>
          <p:cNvSpPr txBox="1">
            <a:spLocks/>
          </p:cNvSpPr>
          <p:nvPr/>
        </p:nvSpPr>
        <p:spPr>
          <a:xfrm>
            <a:off x="358587" y="4361580"/>
            <a:ext cx="11252221" cy="1636152"/>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A sequence of actions correctly parameterized </a:t>
            </a:r>
          </a:p>
          <a:p>
            <a:pPr marL="342900" indent="-342900">
              <a:buFont typeface="Arial,Sans-Serif" panose="05020102010507070707" pitchFamily="18" charset="2"/>
              <a:buChar char="•"/>
            </a:pPr>
            <a:r>
              <a:rPr lang="en-US">
                <a:ea typeface="+mn-lt"/>
                <a:cs typeface="+mn-lt"/>
              </a:rPr>
              <a:t>This sequence, when executed takes changes the state of the world from initial state to the desired goal state</a:t>
            </a:r>
            <a:endParaRPr lang="en-US"/>
          </a:p>
        </p:txBody>
      </p:sp>
      <p:pic>
        <p:nvPicPr>
          <p:cNvPr id="9" name="Picture 8" descr="Text&#10;&#10;Description automatically generated with medium confidence">
            <a:extLst>
              <a:ext uri="{FF2B5EF4-FFF2-40B4-BE49-F238E27FC236}">
                <a16:creationId xmlns:a16="http://schemas.microsoft.com/office/drawing/2014/main" id="{DB361BB6-F0B5-5D4A-B32B-FEC6B6F5220A}"/>
              </a:ext>
            </a:extLst>
          </p:cNvPr>
          <p:cNvPicPr>
            <a:picLocks noChangeAspect="1"/>
          </p:cNvPicPr>
          <p:nvPr/>
        </p:nvPicPr>
        <p:blipFill>
          <a:blip r:embed="rId3"/>
          <a:stretch>
            <a:fillRect/>
          </a:stretch>
        </p:blipFill>
        <p:spPr>
          <a:xfrm>
            <a:off x="358587" y="2214736"/>
            <a:ext cx="4109916" cy="606905"/>
          </a:xfrm>
          <a:prstGeom prst="rect">
            <a:avLst/>
          </a:prstGeom>
        </p:spPr>
      </p:pic>
      <p:sp>
        <p:nvSpPr>
          <p:cNvPr id="10" name="TextBox 9">
            <a:extLst>
              <a:ext uri="{FF2B5EF4-FFF2-40B4-BE49-F238E27FC236}">
                <a16:creationId xmlns:a16="http://schemas.microsoft.com/office/drawing/2014/main" id="{59E73837-05EE-104C-A2BA-6E3E3A2E1703}"/>
              </a:ext>
            </a:extLst>
          </p:cNvPr>
          <p:cNvSpPr txBox="1"/>
          <p:nvPr/>
        </p:nvSpPr>
        <p:spPr>
          <a:xfrm>
            <a:off x="2607072" y="3781509"/>
            <a:ext cx="6484467" cy="307777"/>
          </a:xfrm>
          <a:prstGeom prst="rect">
            <a:avLst/>
          </a:prstGeom>
          <a:noFill/>
        </p:spPr>
        <p:txBody>
          <a:bodyPr wrap="none" rtlCol="0">
            <a:spAutoFit/>
          </a:bodyPr>
          <a:lstStyle/>
          <a:p>
            <a:r>
              <a:rPr lang="en-US" sz="1400"/>
              <a:t>Possible Solutions to a TAMP problem based on how the world is defined</a:t>
            </a:r>
            <a:r>
              <a:rPr lang="en-US" sz="1400" baseline="30000"/>
              <a:t>1</a:t>
            </a:r>
          </a:p>
        </p:txBody>
      </p:sp>
      <p:sp>
        <p:nvSpPr>
          <p:cNvPr id="11" name="Footer Placeholder 2">
            <a:extLst>
              <a:ext uri="{FF2B5EF4-FFF2-40B4-BE49-F238E27FC236}">
                <a16:creationId xmlns:a16="http://schemas.microsoft.com/office/drawing/2014/main" id="{7D6C446F-687A-2D4B-8D7F-3E5B98E83585}"/>
              </a:ext>
            </a:extLst>
          </p:cNvPr>
          <p:cNvSpPr>
            <a:spLocks noGrp="1"/>
          </p:cNvSpPr>
          <p:nvPr>
            <p:ph type="ftr" sz="quarter" idx="11"/>
          </p:nvPr>
        </p:nvSpPr>
        <p:spPr>
          <a:xfrm>
            <a:off x="581190" y="6492875"/>
            <a:ext cx="8794456" cy="365125"/>
          </a:xfrm>
        </p:spPr>
        <p:txBody>
          <a:bodyPr/>
          <a:lstStyle/>
          <a:p>
            <a:r>
              <a:rPr lang="en-US"/>
              <a:t>1. http://</a:t>
            </a:r>
            <a:r>
              <a:rPr lang="en-US" err="1"/>
              <a:t>web.mit.edu</a:t>
            </a:r>
            <a:r>
              <a:rPr lang="en-US"/>
              <a:t>/</a:t>
            </a:r>
            <a:r>
              <a:rPr lang="en-US" err="1"/>
              <a:t>caelan</a:t>
            </a:r>
            <a:r>
              <a:rPr lang="en-US"/>
              <a:t>/www/presentations/UW_20-01-24.pdf</a:t>
            </a:r>
          </a:p>
        </p:txBody>
      </p:sp>
      <p:pic>
        <p:nvPicPr>
          <p:cNvPr id="13" name="Picture 12" descr="Text, letter&#10;&#10;Description automatically generated">
            <a:extLst>
              <a:ext uri="{FF2B5EF4-FFF2-40B4-BE49-F238E27FC236}">
                <a16:creationId xmlns:a16="http://schemas.microsoft.com/office/drawing/2014/main" id="{B53E1780-4059-894F-AE89-0321F22CCB1D}"/>
              </a:ext>
            </a:extLst>
          </p:cNvPr>
          <p:cNvPicPr>
            <a:picLocks noChangeAspect="1"/>
          </p:cNvPicPr>
          <p:nvPr/>
        </p:nvPicPr>
        <p:blipFill>
          <a:blip r:embed="rId4"/>
          <a:stretch>
            <a:fillRect/>
          </a:stretch>
        </p:blipFill>
        <p:spPr>
          <a:xfrm>
            <a:off x="4468503" y="1345513"/>
            <a:ext cx="7155676" cy="2222500"/>
          </a:xfrm>
          <a:prstGeom prst="rect">
            <a:avLst/>
          </a:prstGeom>
        </p:spPr>
      </p:pic>
    </p:spTree>
    <p:extLst>
      <p:ext uri="{BB962C8B-B14F-4D97-AF65-F5344CB8AC3E}">
        <p14:creationId xmlns:p14="http://schemas.microsoft.com/office/powerpoint/2010/main" val="1620125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352A-FFE0-DD42-B4B8-EEDAB831565F}"/>
              </a:ext>
            </a:extLst>
          </p:cNvPr>
          <p:cNvSpPr>
            <a:spLocks noGrp="1"/>
          </p:cNvSpPr>
          <p:nvPr>
            <p:ph type="title"/>
          </p:nvPr>
        </p:nvSpPr>
        <p:spPr/>
        <p:txBody>
          <a:bodyPr/>
          <a:lstStyle/>
          <a:p>
            <a:r>
              <a:rPr lang="en-US"/>
              <a:t>GNNs in TAMP</a:t>
            </a:r>
          </a:p>
        </p:txBody>
      </p:sp>
      <p:pic>
        <p:nvPicPr>
          <p:cNvPr id="6" name="Content Placeholder 5" descr="Diagram&#10;&#10;Description automatically generated">
            <a:extLst>
              <a:ext uri="{FF2B5EF4-FFF2-40B4-BE49-F238E27FC236}">
                <a16:creationId xmlns:a16="http://schemas.microsoft.com/office/drawing/2014/main" id="{DA778C33-F960-7A43-9E4D-6D1FB55EA89F}"/>
              </a:ext>
            </a:extLst>
          </p:cNvPr>
          <p:cNvPicPr>
            <a:picLocks noGrp="1" noChangeAspect="1"/>
          </p:cNvPicPr>
          <p:nvPr>
            <p:ph idx="1"/>
          </p:nvPr>
        </p:nvPicPr>
        <p:blipFill>
          <a:blip r:embed="rId3"/>
          <a:stretch>
            <a:fillRect/>
          </a:stretch>
        </p:blipFill>
        <p:spPr>
          <a:xfrm>
            <a:off x="2913888" y="1579594"/>
            <a:ext cx="6096000" cy="2451100"/>
          </a:xfrm>
        </p:spPr>
      </p:pic>
      <p:sp>
        <p:nvSpPr>
          <p:cNvPr id="4" name="Slide Number Placeholder 3">
            <a:extLst>
              <a:ext uri="{FF2B5EF4-FFF2-40B4-BE49-F238E27FC236}">
                <a16:creationId xmlns:a16="http://schemas.microsoft.com/office/drawing/2014/main" id="{80459FC8-56BA-4C47-B56D-05C1904C35CE}"/>
              </a:ext>
            </a:extLst>
          </p:cNvPr>
          <p:cNvSpPr>
            <a:spLocks noGrp="1"/>
          </p:cNvSpPr>
          <p:nvPr>
            <p:ph type="sldNum" sz="quarter" idx="12"/>
          </p:nvPr>
        </p:nvSpPr>
        <p:spPr/>
        <p:txBody>
          <a:bodyPr/>
          <a:lstStyle/>
          <a:p>
            <a:fld id="{3A98EE3D-8CD1-4C3F-BD1C-C98C9596463C}" type="slidenum">
              <a:rPr lang="en-US" smtClean="0"/>
              <a:t>78</a:t>
            </a:fld>
            <a:endParaRPr lang="en-US"/>
          </a:p>
        </p:txBody>
      </p:sp>
      <p:sp>
        <p:nvSpPr>
          <p:cNvPr id="7" name="TextBox 6">
            <a:extLst>
              <a:ext uri="{FF2B5EF4-FFF2-40B4-BE49-F238E27FC236}">
                <a16:creationId xmlns:a16="http://schemas.microsoft.com/office/drawing/2014/main" id="{AFC74752-861E-6D42-8406-0A0BDB42EDDB}"/>
              </a:ext>
            </a:extLst>
          </p:cNvPr>
          <p:cNvSpPr txBox="1"/>
          <p:nvPr/>
        </p:nvSpPr>
        <p:spPr>
          <a:xfrm>
            <a:off x="3167904" y="4003506"/>
            <a:ext cx="4820550" cy="307777"/>
          </a:xfrm>
          <a:prstGeom prst="rect">
            <a:avLst/>
          </a:prstGeom>
          <a:noFill/>
        </p:spPr>
        <p:txBody>
          <a:bodyPr wrap="none" rtlCol="0">
            <a:spAutoFit/>
          </a:bodyPr>
          <a:lstStyle/>
          <a:p>
            <a:r>
              <a:rPr lang="en-US" sz="1400"/>
              <a:t>Graph representation of  objects o</a:t>
            </a:r>
            <a:r>
              <a:rPr lang="en-US" sz="1400" baseline="-25000"/>
              <a:t>1</a:t>
            </a:r>
            <a:r>
              <a:rPr lang="en-US" sz="1400"/>
              <a:t>o</a:t>
            </a:r>
            <a:r>
              <a:rPr lang="en-US" sz="1400" baseline="-25000"/>
              <a:t>2</a:t>
            </a:r>
            <a:r>
              <a:rPr lang="en-US" sz="1400"/>
              <a:t>o</a:t>
            </a:r>
            <a:r>
              <a:rPr lang="en-US" sz="1400" baseline="-25000"/>
              <a:t>3 </a:t>
            </a:r>
            <a:r>
              <a:rPr lang="en-US" sz="1400"/>
              <a:t>and region r</a:t>
            </a:r>
            <a:r>
              <a:rPr lang="en-US" sz="1400" baseline="-25000"/>
              <a:t>1</a:t>
            </a:r>
            <a:r>
              <a:rPr lang="en-US" sz="1400" baseline="30000"/>
              <a:t>1</a:t>
            </a:r>
            <a:endParaRPr lang="en-US" sz="1400" baseline="-25000"/>
          </a:p>
        </p:txBody>
      </p:sp>
      <p:sp>
        <p:nvSpPr>
          <p:cNvPr id="8" name="Content Placeholder 2">
            <a:extLst>
              <a:ext uri="{FF2B5EF4-FFF2-40B4-BE49-F238E27FC236}">
                <a16:creationId xmlns:a16="http://schemas.microsoft.com/office/drawing/2014/main" id="{9CE0F15B-990B-3842-BA8C-14B26C6C85F8}"/>
              </a:ext>
            </a:extLst>
          </p:cNvPr>
          <p:cNvSpPr txBox="1">
            <a:spLocks/>
          </p:cNvSpPr>
          <p:nvPr/>
        </p:nvSpPr>
        <p:spPr>
          <a:xfrm>
            <a:off x="469889" y="4882997"/>
            <a:ext cx="11252221" cy="798476"/>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Example: Finding the useful relations in the world to guide the planning process</a:t>
            </a:r>
          </a:p>
        </p:txBody>
      </p:sp>
    </p:spTree>
    <p:extLst>
      <p:ext uri="{BB962C8B-B14F-4D97-AF65-F5344CB8AC3E}">
        <p14:creationId xmlns:p14="http://schemas.microsoft.com/office/powerpoint/2010/main" val="12595251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F2F1-B725-F348-A477-5987482F957C}"/>
              </a:ext>
            </a:extLst>
          </p:cNvPr>
          <p:cNvSpPr>
            <a:spLocks noGrp="1"/>
          </p:cNvSpPr>
          <p:nvPr>
            <p:ph type="title"/>
          </p:nvPr>
        </p:nvSpPr>
        <p:spPr/>
        <p:txBody>
          <a:bodyPr/>
          <a:lstStyle/>
          <a:p>
            <a:r>
              <a:rPr lang="en-US"/>
              <a:t>GNNs in TAMP</a:t>
            </a:r>
          </a:p>
        </p:txBody>
      </p:sp>
      <p:sp>
        <p:nvSpPr>
          <p:cNvPr id="4" name="Slide Number Placeholder 3">
            <a:extLst>
              <a:ext uri="{FF2B5EF4-FFF2-40B4-BE49-F238E27FC236}">
                <a16:creationId xmlns:a16="http://schemas.microsoft.com/office/drawing/2014/main" id="{F49DAD25-DBDC-5F4B-AB6E-C600EAB3342E}"/>
              </a:ext>
            </a:extLst>
          </p:cNvPr>
          <p:cNvSpPr>
            <a:spLocks noGrp="1"/>
          </p:cNvSpPr>
          <p:nvPr>
            <p:ph type="sldNum" sz="quarter" idx="12"/>
          </p:nvPr>
        </p:nvSpPr>
        <p:spPr/>
        <p:txBody>
          <a:bodyPr/>
          <a:lstStyle/>
          <a:p>
            <a:fld id="{3A98EE3D-8CD1-4C3F-BD1C-C98C9596463C}" type="slidenum">
              <a:rPr lang="en-US" smtClean="0"/>
              <a:t>79</a:t>
            </a:fld>
            <a:endParaRPr lang="en-US"/>
          </a:p>
        </p:txBody>
      </p:sp>
      <p:sp>
        <p:nvSpPr>
          <p:cNvPr id="5" name="Content Placeholder 2">
            <a:extLst>
              <a:ext uri="{FF2B5EF4-FFF2-40B4-BE49-F238E27FC236}">
                <a16:creationId xmlns:a16="http://schemas.microsoft.com/office/drawing/2014/main" id="{B7AF0BEC-FDE3-8B4B-971D-A2305DBF4AD1}"/>
              </a:ext>
            </a:extLst>
          </p:cNvPr>
          <p:cNvSpPr txBox="1">
            <a:spLocks/>
          </p:cNvSpPr>
          <p:nvPr/>
        </p:nvSpPr>
        <p:spPr>
          <a:xfrm>
            <a:off x="469889" y="4882996"/>
            <a:ext cx="11252221" cy="1042097"/>
          </a:xfrm>
          <a:prstGeom prst="rect">
            <a:avLst/>
          </a:prstGeom>
        </p:spPr>
        <p:txBody>
          <a:bodyPr vert="horz" lIns="91440" tIns="45720" rIns="91440" bIns="45720" rtlCol="0" anchor="t">
            <a:normAutofit fontScale="92500"/>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Used to represent the world and the relations between entities in the world</a:t>
            </a:r>
          </a:p>
          <a:p>
            <a:pPr marL="342900" indent="-342900">
              <a:buFont typeface="Arial,Sans-Serif" panose="05020102010507070707" pitchFamily="18" charset="2"/>
              <a:buChar char="•"/>
            </a:pPr>
            <a:r>
              <a:rPr lang="en-US">
                <a:ea typeface="+mn-lt"/>
                <a:cs typeface="+mn-lt"/>
              </a:rPr>
              <a:t>Example: Learning the importance of objects in a plan for the given starting state and goal</a:t>
            </a:r>
          </a:p>
        </p:txBody>
      </p:sp>
      <p:pic>
        <p:nvPicPr>
          <p:cNvPr id="9" name="Picture 8" descr="A screenshot of a computer&#10;&#10;Description automatically generated with low confidence">
            <a:extLst>
              <a:ext uri="{FF2B5EF4-FFF2-40B4-BE49-F238E27FC236}">
                <a16:creationId xmlns:a16="http://schemas.microsoft.com/office/drawing/2014/main" id="{4C5191C4-6529-924F-9BDB-0597C66362CC}"/>
              </a:ext>
            </a:extLst>
          </p:cNvPr>
          <p:cNvPicPr>
            <a:picLocks noChangeAspect="1"/>
          </p:cNvPicPr>
          <p:nvPr/>
        </p:nvPicPr>
        <p:blipFill>
          <a:blip r:embed="rId3"/>
          <a:stretch>
            <a:fillRect/>
          </a:stretch>
        </p:blipFill>
        <p:spPr>
          <a:xfrm>
            <a:off x="4880824" y="1890876"/>
            <a:ext cx="4216400" cy="1778000"/>
          </a:xfrm>
          <a:prstGeom prst="rect">
            <a:avLst/>
          </a:prstGeom>
        </p:spPr>
      </p:pic>
      <p:pic>
        <p:nvPicPr>
          <p:cNvPr id="11" name="Picture 10" descr="Diagram, text&#10;&#10;Description automatically generated with medium confidence">
            <a:extLst>
              <a:ext uri="{FF2B5EF4-FFF2-40B4-BE49-F238E27FC236}">
                <a16:creationId xmlns:a16="http://schemas.microsoft.com/office/drawing/2014/main" id="{60001B18-D4C0-3642-946D-B0910DA1F155}"/>
              </a:ext>
            </a:extLst>
          </p:cNvPr>
          <p:cNvPicPr>
            <a:picLocks noChangeAspect="1"/>
          </p:cNvPicPr>
          <p:nvPr/>
        </p:nvPicPr>
        <p:blipFill>
          <a:blip r:embed="rId4"/>
          <a:stretch>
            <a:fillRect/>
          </a:stretch>
        </p:blipFill>
        <p:spPr>
          <a:xfrm>
            <a:off x="2134616" y="1890876"/>
            <a:ext cx="1778000" cy="1803400"/>
          </a:xfrm>
          <a:prstGeom prst="rect">
            <a:avLst/>
          </a:prstGeom>
        </p:spPr>
      </p:pic>
      <p:sp>
        <p:nvSpPr>
          <p:cNvPr id="12" name="TextBox 11">
            <a:extLst>
              <a:ext uri="{FF2B5EF4-FFF2-40B4-BE49-F238E27FC236}">
                <a16:creationId xmlns:a16="http://schemas.microsoft.com/office/drawing/2014/main" id="{BE1237B2-B1A0-2C47-B8BF-69F14825A0D6}"/>
              </a:ext>
            </a:extLst>
          </p:cNvPr>
          <p:cNvSpPr txBox="1"/>
          <p:nvPr/>
        </p:nvSpPr>
        <p:spPr>
          <a:xfrm>
            <a:off x="2607072" y="3928880"/>
            <a:ext cx="6829114" cy="307777"/>
          </a:xfrm>
          <a:prstGeom prst="rect">
            <a:avLst/>
          </a:prstGeom>
          <a:noFill/>
        </p:spPr>
        <p:txBody>
          <a:bodyPr wrap="none" rtlCol="0">
            <a:spAutoFit/>
          </a:bodyPr>
          <a:lstStyle/>
          <a:p>
            <a:r>
              <a:rPr lang="en-US" sz="1400"/>
              <a:t>Initial state of the world, it’s graph representation and processing using GNN</a:t>
            </a:r>
            <a:r>
              <a:rPr lang="en-US" sz="1400" baseline="30000"/>
              <a:t>1</a:t>
            </a:r>
          </a:p>
        </p:txBody>
      </p:sp>
      <p:sp>
        <p:nvSpPr>
          <p:cNvPr id="13" name="Footer Placeholder 2">
            <a:extLst>
              <a:ext uri="{FF2B5EF4-FFF2-40B4-BE49-F238E27FC236}">
                <a16:creationId xmlns:a16="http://schemas.microsoft.com/office/drawing/2014/main" id="{0E20106F-94C8-8F45-9457-7258BB51BE94}"/>
              </a:ext>
            </a:extLst>
          </p:cNvPr>
          <p:cNvSpPr>
            <a:spLocks noGrp="1"/>
          </p:cNvSpPr>
          <p:nvPr>
            <p:ph type="ftr" sz="quarter" idx="11"/>
          </p:nvPr>
        </p:nvSpPr>
        <p:spPr>
          <a:xfrm>
            <a:off x="581190" y="6492875"/>
            <a:ext cx="8794456" cy="365125"/>
          </a:xfrm>
        </p:spPr>
        <p:txBody>
          <a:bodyPr/>
          <a:lstStyle/>
          <a:p>
            <a:r>
              <a:rPr lang="en-US"/>
              <a:t>1. http://</a:t>
            </a:r>
            <a:r>
              <a:rPr lang="en-US" err="1"/>
              <a:t>web.mit.edu</a:t>
            </a:r>
            <a:r>
              <a:rPr lang="en-US"/>
              <a:t>/</a:t>
            </a:r>
            <a:r>
              <a:rPr lang="en-US" err="1"/>
              <a:t>caelan</a:t>
            </a:r>
            <a:r>
              <a:rPr lang="en-US"/>
              <a:t>/www/presentations/UW_20-01-24.pdf</a:t>
            </a:r>
          </a:p>
        </p:txBody>
      </p:sp>
    </p:spTree>
    <p:extLst>
      <p:ext uri="{BB962C8B-B14F-4D97-AF65-F5344CB8AC3E}">
        <p14:creationId xmlns:p14="http://schemas.microsoft.com/office/powerpoint/2010/main" val="285793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8EFF-0FAA-4552-99EF-CEED3D8C8735}"/>
              </a:ext>
            </a:extLst>
          </p:cNvPr>
          <p:cNvSpPr>
            <a:spLocks noGrp="1"/>
          </p:cNvSpPr>
          <p:nvPr>
            <p:ph type="title"/>
          </p:nvPr>
        </p:nvSpPr>
        <p:spPr/>
        <p:txBody>
          <a:bodyPr/>
          <a:lstStyle/>
          <a:p>
            <a:r>
              <a:rPr lang="en-US">
                <a:ea typeface="+mj-lt"/>
                <a:cs typeface="+mj-lt"/>
              </a:rPr>
              <a:t>Types of Predictions on Graph Data</a:t>
            </a:r>
            <a:endParaRPr lang="en-US"/>
          </a:p>
        </p:txBody>
      </p:sp>
      <p:sp>
        <p:nvSpPr>
          <p:cNvPr id="3" name="Content Placeholder 2">
            <a:extLst>
              <a:ext uri="{FF2B5EF4-FFF2-40B4-BE49-F238E27FC236}">
                <a16:creationId xmlns:a16="http://schemas.microsoft.com/office/drawing/2014/main" id="{34EC76A2-301F-423E-AC82-191E6B87650B}"/>
              </a:ext>
            </a:extLst>
          </p:cNvPr>
          <p:cNvSpPr>
            <a:spLocks noGrp="1"/>
          </p:cNvSpPr>
          <p:nvPr>
            <p:ph idx="1"/>
          </p:nvPr>
        </p:nvSpPr>
        <p:spPr/>
        <p:txBody>
          <a:bodyPr>
            <a:normAutofit/>
          </a:bodyPr>
          <a:lstStyle/>
          <a:p>
            <a:pPr marL="342900" indent="-342900">
              <a:buFont typeface="Arial" panose="05020102010507070707" pitchFamily="18" charset="2"/>
              <a:buChar char="•"/>
            </a:pPr>
            <a:r>
              <a:rPr lang="en-US">
                <a:ea typeface="+mn-lt"/>
                <a:cs typeface="+mn-lt"/>
              </a:rPr>
              <a:t>Graph level predictions - predicting a property of the entire graph</a:t>
            </a:r>
          </a:p>
          <a:p>
            <a:pPr marL="342900" indent="-342900">
              <a:buFont typeface="Arial" panose="05020102010507070707" pitchFamily="18" charset="2"/>
              <a:buChar char="•"/>
            </a:pPr>
            <a:r>
              <a:rPr lang="en-US">
                <a:ea typeface="+mn-lt"/>
                <a:cs typeface="+mn-lt"/>
              </a:rPr>
              <a:t>Node level Predictions - Classifying each of the nodes</a:t>
            </a:r>
          </a:p>
          <a:p>
            <a:pPr marL="342900" indent="-342900">
              <a:buFont typeface="Arial" panose="05020102010507070707" pitchFamily="18" charset="2"/>
              <a:buChar char="•"/>
            </a:pPr>
            <a:r>
              <a:rPr lang="en-US">
                <a:ea typeface="+mn-lt"/>
                <a:cs typeface="+mn-lt"/>
              </a:rPr>
              <a:t>Edge predictions - predicting the existence of edges (start with fully connected and prune)</a:t>
            </a:r>
          </a:p>
          <a:p>
            <a:pPr marL="342900" indent="-342900">
              <a:buFont typeface="Arial" panose="05020102010507070707" pitchFamily="18" charset="2"/>
              <a:buChar char="•"/>
            </a:pPr>
            <a:r>
              <a:rPr lang="en-US">
                <a:solidFill>
                  <a:schemeClr val="tx1"/>
                </a:solidFill>
              </a:rPr>
              <a:t>Generate graphs that are similar to the training set or that optimize a given objective/constraint</a:t>
            </a:r>
          </a:p>
          <a:p>
            <a:pPr marL="972900" lvl="1" indent="-342900">
              <a:buFont typeface="Arial" panose="05020102010507070707" pitchFamily="18" charset="2"/>
              <a:buChar char="•"/>
            </a:pPr>
            <a:endParaRPr lang="en-US"/>
          </a:p>
        </p:txBody>
      </p:sp>
      <p:sp>
        <p:nvSpPr>
          <p:cNvPr id="4" name="Slide Number Placeholder 3">
            <a:extLst>
              <a:ext uri="{FF2B5EF4-FFF2-40B4-BE49-F238E27FC236}">
                <a16:creationId xmlns:a16="http://schemas.microsoft.com/office/drawing/2014/main" id="{FECDE418-A18E-4FBC-BD92-B2AC53023BF6}"/>
              </a:ext>
            </a:extLst>
          </p:cNvPr>
          <p:cNvSpPr>
            <a:spLocks noGrp="1"/>
          </p:cNvSpPr>
          <p:nvPr>
            <p:ph type="sldNum" sz="quarter" idx="12"/>
          </p:nvPr>
        </p:nvSpPr>
        <p:spPr/>
        <p:txBody>
          <a:bodyPr/>
          <a:lstStyle/>
          <a:p>
            <a:fld id="{3A98EE3D-8CD1-4C3F-BD1C-C98C9596463C}" type="slidenum">
              <a:rPr lang="en-US" smtClean="0"/>
              <a:t>8</a:t>
            </a:fld>
            <a:endParaRPr lang="en-US"/>
          </a:p>
        </p:txBody>
      </p:sp>
    </p:spTree>
    <p:extLst>
      <p:ext uri="{BB962C8B-B14F-4D97-AF65-F5344CB8AC3E}">
        <p14:creationId xmlns:p14="http://schemas.microsoft.com/office/powerpoint/2010/main" val="3426912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C235-1D3C-E64E-A086-4BC86B5E3901}"/>
              </a:ext>
            </a:extLst>
          </p:cNvPr>
          <p:cNvSpPr>
            <a:spLocks noGrp="1"/>
          </p:cNvSpPr>
          <p:nvPr>
            <p:ph type="title"/>
          </p:nvPr>
        </p:nvSpPr>
        <p:spPr/>
        <p:txBody>
          <a:bodyPr/>
          <a:lstStyle/>
          <a:p>
            <a:r>
              <a:rPr lang="en-US"/>
              <a:t>Results</a:t>
            </a:r>
          </a:p>
        </p:txBody>
      </p:sp>
      <p:sp>
        <p:nvSpPr>
          <p:cNvPr id="4" name="Slide Number Placeholder 3">
            <a:extLst>
              <a:ext uri="{FF2B5EF4-FFF2-40B4-BE49-F238E27FC236}">
                <a16:creationId xmlns:a16="http://schemas.microsoft.com/office/drawing/2014/main" id="{DF416F9B-7A48-4A47-85AD-EF4774A0F6FF}"/>
              </a:ext>
            </a:extLst>
          </p:cNvPr>
          <p:cNvSpPr>
            <a:spLocks noGrp="1"/>
          </p:cNvSpPr>
          <p:nvPr>
            <p:ph type="sldNum" sz="quarter" idx="12"/>
          </p:nvPr>
        </p:nvSpPr>
        <p:spPr/>
        <p:txBody>
          <a:bodyPr/>
          <a:lstStyle/>
          <a:p>
            <a:fld id="{3A98EE3D-8CD1-4C3F-BD1C-C98C9596463C}" type="slidenum">
              <a:rPr lang="en-US" smtClean="0"/>
              <a:t>80</a:t>
            </a:fld>
            <a:endParaRPr lang="en-US"/>
          </a:p>
        </p:txBody>
      </p:sp>
      <p:pic>
        <p:nvPicPr>
          <p:cNvPr id="6" name="Picture 5" descr="Table&#10;&#10;Description automatically generated">
            <a:extLst>
              <a:ext uri="{FF2B5EF4-FFF2-40B4-BE49-F238E27FC236}">
                <a16:creationId xmlns:a16="http://schemas.microsoft.com/office/drawing/2014/main" id="{DB1C506E-4984-5247-BB84-A5D311102E19}"/>
              </a:ext>
            </a:extLst>
          </p:cNvPr>
          <p:cNvPicPr>
            <a:picLocks noChangeAspect="1"/>
          </p:cNvPicPr>
          <p:nvPr/>
        </p:nvPicPr>
        <p:blipFill>
          <a:blip r:embed="rId3"/>
          <a:stretch>
            <a:fillRect/>
          </a:stretch>
        </p:blipFill>
        <p:spPr>
          <a:xfrm>
            <a:off x="3681730" y="1890876"/>
            <a:ext cx="3365500" cy="2108200"/>
          </a:xfrm>
          <a:prstGeom prst="rect">
            <a:avLst/>
          </a:prstGeom>
        </p:spPr>
      </p:pic>
      <p:sp>
        <p:nvSpPr>
          <p:cNvPr id="7" name="Content Placeholder 2">
            <a:extLst>
              <a:ext uri="{FF2B5EF4-FFF2-40B4-BE49-F238E27FC236}">
                <a16:creationId xmlns:a16="http://schemas.microsoft.com/office/drawing/2014/main" id="{5B5B560E-CFCC-D74C-8EA7-8DB6327E15E3}"/>
              </a:ext>
            </a:extLst>
          </p:cNvPr>
          <p:cNvSpPr txBox="1">
            <a:spLocks/>
          </p:cNvSpPr>
          <p:nvPr/>
        </p:nvSpPr>
        <p:spPr>
          <a:xfrm>
            <a:off x="469889" y="4882996"/>
            <a:ext cx="11252221" cy="1042097"/>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Ò"/>
              <a:defRPr sz="18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50000"/>
              </a:lnSpc>
              <a:spcBef>
                <a:spcPct val="20000"/>
              </a:spcBef>
              <a:spcAft>
                <a:spcPts val="600"/>
              </a:spcAft>
              <a:buClr>
                <a:schemeClr val="accent1"/>
              </a:buClr>
              <a:buSzPct val="92000"/>
              <a:buFont typeface="Wingdings 3" panose="05040102010807070707" pitchFamily="18" charset="2"/>
              <a:buChar char="9"/>
              <a:defRPr sz="16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5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Sans-Serif" panose="05020102010507070707" pitchFamily="18" charset="2"/>
              <a:buChar char="•"/>
            </a:pPr>
            <a:r>
              <a:rPr lang="en-US">
                <a:ea typeface="+mn-lt"/>
                <a:cs typeface="+mn-lt"/>
              </a:rPr>
              <a:t>Results showing that PLOI</a:t>
            </a:r>
            <a:r>
              <a:rPr lang="en-US" baseline="30000">
                <a:ea typeface="+mn-lt"/>
                <a:cs typeface="+mn-lt"/>
              </a:rPr>
              <a:t>1</a:t>
            </a:r>
            <a:r>
              <a:rPr lang="en-US">
                <a:ea typeface="+mn-lt"/>
                <a:cs typeface="+mn-lt"/>
              </a:rPr>
              <a:t> outperformers a traditional planner by helping the planner reduce it’s search space.</a:t>
            </a:r>
          </a:p>
        </p:txBody>
      </p:sp>
    </p:spTree>
    <p:extLst>
      <p:ext uri="{BB962C8B-B14F-4D97-AF65-F5344CB8AC3E}">
        <p14:creationId xmlns:p14="http://schemas.microsoft.com/office/powerpoint/2010/main" val="1535512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16A8-291B-448E-8AAA-694F1F1990EC}"/>
              </a:ext>
            </a:extLst>
          </p:cNvPr>
          <p:cNvSpPr>
            <a:spLocks noGrp="1"/>
          </p:cNvSpPr>
          <p:nvPr>
            <p:ph type="title"/>
          </p:nvPr>
        </p:nvSpPr>
        <p:spPr>
          <a:xfrm>
            <a:off x="1412045" y="2745724"/>
            <a:ext cx="9367492" cy="1882853"/>
          </a:xfrm>
        </p:spPr>
        <p:txBody>
          <a:bodyPr>
            <a:noAutofit/>
          </a:bodyPr>
          <a:lstStyle/>
          <a:p>
            <a:pPr algn="ctr"/>
            <a:r>
              <a:rPr lang="en" sz="4400" cap="none">
                <a:solidFill>
                  <a:srgbClr val="FF0000"/>
                </a:solidFill>
                <a:ea typeface="+mj-lt"/>
                <a:cs typeface="+mj-lt"/>
              </a:rPr>
              <a:t>Anomaly detection in </a:t>
            </a:r>
            <a:br>
              <a:rPr lang="en" sz="4400" cap="none">
                <a:ea typeface="+mj-lt"/>
                <a:cs typeface="+mj-lt"/>
              </a:rPr>
            </a:br>
            <a:r>
              <a:rPr lang="en" sz="4400" cap="none">
                <a:solidFill>
                  <a:srgbClr val="FF0000"/>
                </a:solidFill>
                <a:ea typeface="+mj-lt"/>
                <a:cs typeface="+mj-lt"/>
              </a:rPr>
              <a:t>sensor networks using GNNs</a:t>
            </a:r>
            <a:endParaRPr lang="en-US" sz="4400" cap="none">
              <a:solidFill>
                <a:srgbClr val="FF0000"/>
              </a:solidFill>
              <a:ea typeface="+mj-lt"/>
              <a:cs typeface="+mj-lt"/>
            </a:endParaRPr>
          </a:p>
          <a:p>
            <a:endParaRPr lang="en-US" sz="4400" cap="none">
              <a:solidFill>
                <a:srgbClr val="FF0000"/>
              </a:solidFill>
            </a:endParaRPr>
          </a:p>
        </p:txBody>
      </p:sp>
      <p:sp>
        <p:nvSpPr>
          <p:cNvPr id="4" name="Slide Number Placeholder 3">
            <a:extLst>
              <a:ext uri="{FF2B5EF4-FFF2-40B4-BE49-F238E27FC236}">
                <a16:creationId xmlns:a16="http://schemas.microsoft.com/office/drawing/2014/main" id="{0BE19EBE-AF2D-427E-96F1-9FF6FAB0FF6A}"/>
              </a:ext>
            </a:extLst>
          </p:cNvPr>
          <p:cNvSpPr>
            <a:spLocks noGrp="1"/>
          </p:cNvSpPr>
          <p:nvPr>
            <p:ph type="sldNum" sz="quarter" idx="12"/>
          </p:nvPr>
        </p:nvSpPr>
        <p:spPr/>
        <p:txBody>
          <a:bodyPr/>
          <a:lstStyle/>
          <a:p>
            <a:fld id="{3A98EE3D-8CD1-4C3F-BD1C-C98C9596463C}" type="slidenum">
              <a:rPr lang="en-US" smtClean="0"/>
              <a:t>81</a:t>
            </a:fld>
            <a:endParaRPr lang="en-US"/>
          </a:p>
        </p:txBody>
      </p:sp>
    </p:spTree>
    <p:extLst>
      <p:ext uri="{BB962C8B-B14F-4D97-AF65-F5344CB8AC3E}">
        <p14:creationId xmlns:p14="http://schemas.microsoft.com/office/powerpoint/2010/main" val="2538543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rPr>
              <a:t>Anomaly detection in sensor networks</a:t>
            </a:r>
            <a:endParaRPr lang="en-US">
              <a:solidFill>
                <a:srgbClr val="FF0000"/>
              </a:solidFill>
            </a:endParaRPr>
          </a:p>
        </p:txBody>
      </p:sp>
      <p:sp>
        <p:nvSpPr>
          <p:cNvPr id="82" name="Google Shape;82;p15"/>
          <p:cNvSpPr txBox="1"/>
          <p:nvPr/>
        </p:nvSpPr>
        <p:spPr>
          <a:xfrm>
            <a:off x="402665" y="6401489"/>
            <a:ext cx="9272805" cy="384680"/>
          </a:xfrm>
          <a:prstGeom prst="rect">
            <a:avLst/>
          </a:prstGeom>
          <a:noFill/>
          <a:ln>
            <a:noFill/>
          </a:ln>
        </p:spPr>
        <p:txBody>
          <a:bodyPr spcFirstLastPara="1" wrap="square" lIns="121900" tIns="121900" rIns="121900" bIns="121900" anchor="t" anchorCtr="0">
            <a:spAutoFit/>
          </a:bodyPr>
          <a:lstStyle/>
          <a:p>
            <a:r>
              <a:rPr lang="en" sz="900"/>
              <a:t>[</a:t>
            </a:r>
            <a:r>
              <a:rPr lang="en" sz="900">
                <a:ea typeface="+mn-lt"/>
                <a:cs typeface="+mn-lt"/>
              </a:rPr>
              <a:t>Deng, Ailin, and Bryan Hooi. "Graph neural network-based anomaly detection in multivariate time series."  2021]</a:t>
            </a:r>
            <a:endParaRPr lang="en-US" sz="900"/>
          </a:p>
        </p:txBody>
      </p:sp>
      <p:sp>
        <p:nvSpPr>
          <p:cNvPr id="2" name="Slide Number Placeholder 1">
            <a:extLst>
              <a:ext uri="{FF2B5EF4-FFF2-40B4-BE49-F238E27FC236}">
                <a16:creationId xmlns:a16="http://schemas.microsoft.com/office/drawing/2014/main" id="{B85C4AED-8F8C-4C7F-B74B-1E98EEB3FB90}"/>
              </a:ext>
            </a:extLst>
          </p:cNvPr>
          <p:cNvSpPr>
            <a:spLocks noGrp="1"/>
          </p:cNvSpPr>
          <p:nvPr>
            <p:ph type="sldNum" idx="12"/>
          </p:nvPr>
        </p:nvSpPr>
        <p:spPr/>
        <p:txBody>
          <a:bodyPr/>
          <a:lstStyle/>
          <a:p>
            <a:fld id="{00000000-1234-1234-1234-123412341234}" type="slidenum">
              <a:rPr lang="en" smtClean="0"/>
              <a:pPr/>
              <a:t>82</a:t>
            </a:fld>
            <a:endParaRPr lang="en-US"/>
          </a:p>
        </p:txBody>
      </p:sp>
      <p:pic>
        <p:nvPicPr>
          <p:cNvPr id="11" name="Picture 11" descr="Graphical user interface, application&#10;&#10;Description automatically generated">
            <a:extLst>
              <a:ext uri="{FF2B5EF4-FFF2-40B4-BE49-F238E27FC236}">
                <a16:creationId xmlns:a16="http://schemas.microsoft.com/office/drawing/2014/main" id="{D6416CDD-7142-4042-A14B-00188BF85E96}"/>
              </a:ext>
            </a:extLst>
          </p:cNvPr>
          <p:cNvPicPr>
            <a:picLocks noChangeAspect="1"/>
          </p:cNvPicPr>
          <p:nvPr/>
        </p:nvPicPr>
        <p:blipFill>
          <a:blip r:embed="rId3"/>
          <a:stretch>
            <a:fillRect/>
          </a:stretch>
        </p:blipFill>
        <p:spPr>
          <a:xfrm>
            <a:off x="2946401" y="1583394"/>
            <a:ext cx="6323390" cy="4719304"/>
          </a:xfrm>
          <a:prstGeom prst="rect">
            <a:avLst/>
          </a:prstGeom>
        </p:spPr>
      </p:pic>
      <p:cxnSp>
        <p:nvCxnSpPr>
          <p:cNvPr id="3" name="Straight Arrow Connector 2">
            <a:extLst>
              <a:ext uri="{FF2B5EF4-FFF2-40B4-BE49-F238E27FC236}">
                <a16:creationId xmlns:a16="http://schemas.microsoft.com/office/drawing/2014/main" id="{23FA78A6-A819-4751-91A8-7812221E7223}"/>
              </a:ext>
            </a:extLst>
          </p:cNvPr>
          <p:cNvCxnSpPr/>
          <p:nvPr/>
        </p:nvCxnSpPr>
        <p:spPr>
          <a:xfrm flipH="1" flipV="1">
            <a:off x="8277726" y="2843464"/>
            <a:ext cx="880310" cy="810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417A3280-D344-4A90-AB7C-37D54C2B3ACE}"/>
              </a:ext>
            </a:extLst>
          </p:cNvPr>
          <p:cNvSpPr/>
          <p:nvPr/>
        </p:nvSpPr>
        <p:spPr>
          <a:xfrm>
            <a:off x="6463464" y="1881438"/>
            <a:ext cx="1935078" cy="9625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7EC94A-0C3C-43E7-8ABD-015D319136CC}"/>
              </a:ext>
            </a:extLst>
          </p:cNvPr>
          <p:cNvSpPr txBox="1"/>
          <p:nvPr/>
        </p:nvSpPr>
        <p:spPr>
          <a:xfrm>
            <a:off x="8338330" y="3686676"/>
            <a:ext cx="33252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N embedding vectors v encoding the characteristics of each sensor </a:t>
            </a:r>
          </a:p>
        </p:txBody>
      </p:sp>
    </p:spTree>
    <p:extLst>
      <p:ext uri="{BB962C8B-B14F-4D97-AF65-F5344CB8AC3E}">
        <p14:creationId xmlns:p14="http://schemas.microsoft.com/office/powerpoint/2010/main" val="2856469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2" name="Picture 12" descr="Graphical user interface, diagram, application&#10;&#10;Description automatically generated">
            <a:extLst>
              <a:ext uri="{FF2B5EF4-FFF2-40B4-BE49-F238E27FC236}">
                <a16:creationId xmlns:a16="http://schemas.microsoft.com/office/drawing/2014/main" id="{C5612369-6B64-4DF9-9B4C-95BF75C35A9E}"/>
              </a:ext>
            </a:extLst>
          </p:cNvPr>
          <p:cNvPicPr>
            <a:picLocks noChangeAspect="1"/>
          </p:cNvPicPr>
          <p:nvPr/>
        </p:nvPicPr>
        <p:blipFill>
          <a:blip r:embed="rId3"/>
          <a:stretch>
            <a:fillRect/>
          </a:stretch>
        </p:blipFill>
        <p:spPr>
          <a:xfrm>
            <a:off x="2931964" y="1585345"/>
            <a:ext cx="6323390" cy="4719304"/>
          </a:xfrm>
          <a:prstGeom prst="rect">
            <a:avLst/>
          </a:prstGeom>
        </p:spPr>
      </p:pic>
      <p:sp>
        <p:nvSpPr>
          <p:cNvPr id="78" name="Google Shape;7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rPr>
              <a:t>Anomaly detection in sensor networks</a:t>
            </a:r>
            <a:endParaRPr lang="en-US">
              <a:solidFill>
                <a:srgbClr val="FF0000"/>
              </a:solidFill>
            </a:endParaRPr>
          </a:p>
        </p:txBody>
      </p:sp>
      <p:sp>
        <p:nvSpPr>
          <p:cNvPr id="82" name="Google Shape;82;p15"/>
          <p:cNvSpPr txBox="1"/>
          <p:nvPr/>
        </p:nvSpPr>
        <p:spPr>
          <a:xfrm>
            <a:off x="402665" y="6401489"/>
            <a:ext cx="9272805" cy="384680"/>
          </a:xfrm>
          <a:prstGeom prst="rect">
            <a:avLst/>
          </a:prstGeom>
          <a:noFill/>
          <a:ln>
            <a:noFill/>
          </a:ln>
        </p:spPr>
        <p:txBody>
          <a:bodyPr spcFirstLastPara="1" wrap="square" lIns="121900" tIns="121900" rIns="121900" bIns="121900" anchor="t" anchorCtr="0">
            <a:spAutoFit/>
          </a:bodyPr>
          <a:lstStyle/>
          <a:p>
            <a:r>
              <a:rPr lang="en" sz="900"/>
              <a:t>[</a:t>
            </a:r>
            <a:r>
              <a:rPr lang="en" sz="900">
                <a:ea typeface="+mn-lt"/>
                <a:cs typeface="+mn-lt"/>
              </a:rPr>
              <a:t>Deng, Ailin, and Bryan Hooi. "Graph neural network-based anomaly detection in multivariate time series."  2021]</a:t>
            </a:r>
            <a:endParaRPr lang="en-US" sz="900"/>
          </a:p>
        </p:txBody>
      </p:sp>
      <p:sp>
        <p:nvSpPr>
          <p:cNvPr id="2" name="Slide Number Placeholder 1">
            <a:extLst>
              <a:ext uri="{FF2B5EF4-FFF2-40B4-BE49-F238E27FC236}">
                <a16:creationId xmlns:a16="http://schemas.microsoft.com/office/drawing/2014/main" id="{B85C4AED-8F8C-4C7F-B74B-1E98EEB3FB90}"/>
              </a:ext>
            </a:extLst>
          </p:cNvPr>
          <p:cNvSpPr>
            <a:spLocks noGrp="1"/>
          </p:cNvSpPr>
          <p:nvPr>
            <p:ph type="sldNum" idx="12"/>
          </p:nvPr>
        </p:nvSpPr>
        <p:spPr/>
        <p:txBody>
          <a:bodyPr/>
          <a:lstStyle/>
          <a:p>
            <a:fld id="{00000000-1234-1234-1234-123412341234}" type="slidenum">
              <a:rPr lang="en" smtClean="0"/>
              <a:pPr/>
              <a:t>83</a:t>
            </a:fld>
            <a:endParaRPr lang="en-US"/>
          </a:p>
        </p:txBody>
      </p:sp>
      <p:cxnSp>
        <p:nvCxnSpPr>
          <p:cNvPr id="3" name="Straight Arrow Connector 2">
            <a:extLst>
              <a:ext uri="{FF2B5EF4-FFF2-40B4-BE49-F238E27FC236}">
                <a16:creationId xmlns:a16="http://schemas.microsoft.com/office/drawing/2014/main" id="{23E58325-F6F2-47C7-94B3-BBB449DFB933}"/>
              </a:ext>
            </a:extLst>
          </p:cNvPr>
          <p:cNvCxnSpPr/>
          <p:nvPr/>
        </p:nvCxnSpPr>
        <p:spPr>
          <a:xfrm flipH="1" flipV="1">
            <a:off x="8277726" y="2843464"/>
            <a:ext cx="880310" cy="810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1DBF4A80-3613-4E16-BE6D-AEFC43217552}"/>
              </a:ext>
            </a:extLst>
          </p:cNvPr>
          <p:cNvSpPr/>
          <p:nvPr/>
        </p:nvSpPr>
        <p:spPr>
          <a:xfrm>
            <a:off x="6463464" y="1881438"/>
            <a:ext cx="1935078" cy="9625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B9251E-BA99-43F7-9669-582B0B8EC821}"/>
              </a:ext>
            </a:extLst>
          </p:cNvPr>
          <p:cNvSpPr txBox="1"/>
          <p:nvPr/>
        </p:nvSpPr>
        <p:spPr>
          <a:xfrm>
            <a:off x="8338330" y="3686676"/>
            <a:ext cx="33252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N embedding vectors v encoding the characteristics of each sensor </a:t>
            </a:r>
          </a:p>
        </p:txBody>
      </p:sp>
    </p:spTree>
    <p:extLst>
      <p:ext uri="{BB962C8B-B14F-4D97-AF65-F5344CB8AC3E}">
        <p14:creationId xmlns:p14="http://schemas.microsoft.com/office/powerpoint/2010/main" val="34009772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3" name="Picture 13">
            <a:extLst>
              <a:ext uri="{FF2B5EF4-FFF2-40B4-BE49-F238E27FC236}">
                <a16:creationId xmlns:a16="http://schemas.microsoft.com/office/drawing/2014/main" id="{13322344-3DF0-4037-AB10-497E24BB6050}"/>
              </a:ext>
            </a:extLst>
          </p:cNvPr>
          <p:cNvPicPr>
            <a:picLocks noChangeAspect="1"/>
          </p:cNvPicPr>
          <p:nvPr/>
        </p:nvPicPr>
        <p:blipFill>
          <a:blip r:embed="rId3"/>
          <a:stretch>
            <a:fillRect/>
          </a:stretch>
        </p:blipFill>
        <p:spPr>
          <a:xfrm>
            <a:off x="2936256" y="1588076"/>
            <a:ext cx="6323390" cy="4719304"/>
          </a:xfrm>
          <a:prstGeom prst="rect">
            <a:avLst/>
          </a:prstGeom>
        </p:spPr>
      </p:pic>
      <p:sp>
        <p:nvSpPr>
          <p:cNvPr id="78" name="Google Shape;7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rPr>
              <a:t>Anomaly detection in sensor networks</a:t>
            </a:r>
            <a:endParaRPr lang="en-US">
              <a:solidFill>
                <a:srgbClr val="FF0000"/>
              </a:solidFill>
            </a:endParaRPr>
          </a:p>
        </p:txBody>
      </p:sp>
      <p:sp>
        <p:nvSpPr>
          <p:cNvPr id="82" name="Google Shape;82;p15"/>
          <p:cNvSpPr txBox="1"/>
          <p:nvPr/>
        </p:nvSpPr>
        <p:spPr>
          <a:xfrm>
            <a:off x="402665" y="6401489"/>
            <a:ext cx="9272805" cy="384680"/>
          </a:xfrm>
          <a:prstGeom prst="rect">
            <a:avLst/>
          </a:prstGeom>
          <a:noFill/>
          <a:ln>
            <a:noFill/>
          </a:ln>
        </p:spPr>
        <p:txBody>
          <a:bodyPr spcFirstLastPara="1" wrap="square" lIns="121900" tIns="121900" rIns="121900" bIns="121900" anchor="t" anchorCtr="0">
            <a:spAutoFit/>
          </a:bodyPr>
          <a:lstStyle/>
          <a:p>
            <a:r>
              <a:rPr lang="en" sz="900"/>
              <a:t>[</a:t>
            </a:r>
            <a:r>
              <a:rPr lang="en" sz="900">
                <a:ea typeface="+mn-lt"/>
                <a:cs typeface="+mn-lt"/>
              </a:rPr>
              <a:t>Deng, Ailin, and Bryan Hooi. "Graph neural network-based anomaly detection in multivariate time series."  2021]</a:t>
            </a:r>
            <a:endParaRPr lang="en-US" sz="900"/>
          </a:p>
        </p:txBody>
      </p:sp>
      <p:sp>
        <p:nvSpPr>
          <p:cNvPr id="2" name="Slide Number Placeholder 1">
            <a:extLst>
              <a:ext uri="{FF2B5EF4-FFF2-40B4-BE49-F238E27FC236}">
                <a16:creationId xmlns:a16="http://schemas.microsoft.com/office/drawing/2014/main" id="{B85C4AED-8F8C-4C7F-B74B-1E98EEB3FB90}"/>
              </a:ext>
            </a:extLst>
          </p:cNvPr>
          <p:cNvSpPr>
            <a:spLocks noGrp="1"/>
          </p:cNvSpPr>
          <p:nvPr>
            <p:ph type="sldNum" idx="12"/>
          </p:nvPr>
        </p:nvSpPr>
        <p:spPr/>
        <p:txBody>
          <a:bodyPr/>
          <a:lstStyle/>
          <a:p>
            <a:fld id="{00000000-1234-1234-1234-123412341234}" type="slidenum">
              <a:rPr lang="en" smtClean="0"/>
              <a:pPr/>
              <a:t>84</a:t>
            </a:fld>
            <a:endParaRPr lang="en-US"/>
          </a:p>
        </p:txBody>
      </p:sp>
      <p:cxnSp>
        <p:nvCxnSpPr>
          <p:cNvPr id="3" name="Straight Arrow Connector 2">
            <a:extLst>
              <a:ext uri="{FF2B5EF4-FFF2-40B4-BE49-F238E27FC236}">
                <a16:creationId xmlns:a16="http://schemas.microsoft.com/office/drawing/2014/main" id="{0E61730E-A959-4C93-B0B6-0B2B44BCFD60}"/>
              </a:ext>
            </a:extLst>
          </p:cNvPr>
          <p:cNvCxnSpPr/>
          <p:nvPr/>
        </p:nvCxnSpPr>
        <p:spPr>
          <a:xfrm flipH="1">
            <a:off x="7282892" y="3378423"/>
            <a:ext cx="1758726" cy="23762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00FE9E8-4117-468D-B3CB-06607F9C22F2}"/>
              </a:ext>
            </a:extLst>
          </p:cNvPr>
          <p:cNvSpPr txBox="1"/>
          <p:nvPr/>
        </p:nvSpPr>
        <p:spPr>
          <a:xfrm>
            <a:off x="9015663" y="3051676"/>
            <a:ext cx="31771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Embedding vectors encoding the characteristics of each sensor </a:t>
            </a:r>
          </a:p>
        </p:txBody>
      </p:sp>
    </p:spTree>
    <p:extLst>
      <p:ext uri="{BB962C8B-B14F-4D97-AF65-F5344CB8AC3E}">
        <p14:creationId xmlns:p14="http://schemas.microsoft.com/office/powerpoint/2010/main" val="23201805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4" name="Picture 14" descr="Diagram&#10;&#10;Description automatically generated">
            <a:extLst>
              <a:ext uri="{FF2B5EF4-FFF2-40B4-BE49-F238E27FC236}">
                <a16:creationId xmlns:a16="http://schemas.microsoft.com/office/drawing/2014/main" id="{0E37F034-3E10-41E5-A58F-FCDEC47D74F5}"/>
              </a:ext>
            </a:extLst>
          </p:cNvPr>
          <p:cNvPicPr>
            <a:picLocks noChangeAspect="1"/>
          </p:cNvPicPr>
          <p:nvPr/>
        </p:nvPicPr>
        <p:blipFill>
          <a:blip r:embed="rId3"/>
          <a:stretch>
            <a:fillRect/>
          </a:stretch>
        </p:blipFill>
        <p:spPr>
          <a:xfrm>
            <a:off x="2933134" y="1590026"/>
            <a:ext cx="6323390" cy="4719304"/>
          </a:xfrm>
          <a:prstGeom prst="rect">
            <a:avLst/>
          </a:prstGeom>
        </p:spPr>
      </p:pic>
      <p:sp>
        <p:nvSpPr>
          <p:cNvPr id="78" name="Google Shape;7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rPr>
              <a:t>Anomaly detection in sensor networks</a:t>
            </a:r>
            <a:endParaRPr lang="en-US">
              <a:solidFill>
                <a:srgbClr val="FF0000"/>
              </a:solidFill>
            </a:endParaRPr>
          </a:p>
        </p:txBody>
      </p:sp>
      <p:sp>
        <p:nvSpPr>
          <p:cNvPr id="82" name="Google Shape;82;p15"/>
          <p:cNvSpPr txBox="1"/>
          <p:nvPr/>
        </p:nvSpPr>
        <p:spPr>
          <a:xfrm>
            <a:off x="402665" y="6401489"/>
            <a:ext cx="9272805" cy="384680"/>
          </a:xfrm>
          <a:prstGeom prst="rect">
            <a:avLst/>
          </a:prstGeom>
          <a:noFill/>
          <a:ln>
            <a:noFill/>
          </a:ln>
        </p:spPr>
        <p:txBody>
          <a:bodyPr spcFirstLastPara="1" wrap="square" lIns="121900" tIns="121900" rIns="121900" bIns="121900" anchor="t" anchorCtr="0">
            <a:spAutoFit/>
          </a:bodyPr>
          <a:lstStyle/>
          <a:p>
            <a:r>
              <a:rPr lang="en" sz="900"/>
              <a:t>[</a:t>
            </a:r>
            <a:r>
              <a:rPr lang="en" sz="900">
                <a:ea typeface="+mn-lt"/>
                <a:cs typeface="+mn-lt"/>
              </a:rPr>
              <a:t>Deng, Ailin, and Bryan Hooi. "Graph neural network-based anomaly detection in multivariate time series."  2021]</a:t>
            </a:r>
            <a:endParaRPr lang="en-US" sz="900"/>
          </a:p>
        </p:txBody>
      </p:sp>
      <p:sp>
        <p:nvSpPr>
          <p:cNvPr id="2" name="Slide Number Placeholder 1">
            <a:extLst>
              <a:ext uri="{FF2B5EF4-FFF2-40B4-BE49-F238E27FC236}">
                <a16:creationId xmlns:a16="http://schemas.microsoft.com/office/drawing/2014/main" id="{B85C4AED-8F8C-4C7F-B74B-1E98EEB3FB90}"/>
              </a:ext>
            </a:extLst>
          </p:cNvPr>
          <p:cNvSpPr>
            <a:spLocks noGrp="1"/>
          </p:cNvSpPr>
          <p:nvPr>
            <p:ph type="sldNum" idx="12"/>
          </p:nvPr>
        </p:nvSpPr>
        <p:spPr/>
        <p:txBody>
          <a:bodyPr/>
          <a:lstStyle/>
          <a:p>
            <a:fld id="{00000000-1234-1234-1234-123412341234}" type="slidenum">
              <a:rPr lang="en" smtClean="0"/>
              <a:pPr/>
              <a:t>85</a:t>
            </a:fld>
            <a:endParaRPr lang="en-US"/>
          </a:p>
        </p:txBody>
      </p:sp>
    </p:spTree>
    <p:extLst>
      <p:ext uri="{BB962C8B-B14F-4D97-AF65-F5344CB8AC3E}">
        <p14:creationId xmlns:p14="http://schemas.microsoft.com/office/powerpoint/2010/main" val="20794446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rPr>
              <a:t>Intrusion detection system for IoT</a:t>
            </a:r>
            <a:endParaRPr lang="en-US">
              <a:solidFill>
                <a:srgbClr val="FF0000"/>
              </a:solidFill>
            </a:endParaRPr>
          </a:p>
        </p:txBody>
      </p:sp>
      <p:sp>
        <p:nvSpPr>
          <p:cNvPr id="88" name="Google Shape;88;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0" name="Google Shape;90;p16"/>
          <p:cNvPicPr preferRelativeResize="0"/>
          <p:nvPr/>
        </p:nvPicPr>
        <p:blipFill>
          <a:blip r:embed="rId3">
            <a:alphaModFix/>
          </a:blip>
          <a:stretch>
            <a:fillRect/>
          </a:stretch>
        </p:blipFill>
        <p:spPr>
          <a:xfrm>
            <a:off x="635001" y="2254936"/>
            <a:ext cx="10414001" cy="3413533"/>
          </a:xfrm>
          <a:prstGeom prst="rect">
            <a:avLst/>
          </a:prstGeom>
          <a:noFill/>
          <a:ln>
            <a:noFill/>
          </a:ln>
        </p:spPr>
      </p:pic>
      <p:sp>
        <p:nvSpPr>
          <p:cNvPr id="91" name="Google Shape;91;p16"/>
          <p:cNvSpPr txBox="1"/>
          <p:nvPr/>
        </p:nvSpPr>
        <p:spPr>
          <a:xfrm>
            <a:off x="415600" y="4305300"/>
            <a:ext cx="2032000" cy="1312883"/>
          </a:xfrm>
          <a:prstGeom prst="rect">
            <a:avLst/>
          </a:prstGeom>
          <a:noFill/>
          <a:ln>
            <a:noFill/>
          </a:ln>
        </p:spPr>
        <p:txBody>
          <a:bodyPr spcFirstLastPara="1" wrap="square" lIns="121900" tIns="121900" rIns="121900" bIns="121900" anchor="t" anchorCtr="0">
            <a:spAutoFit/>
          </a:bodyPr>
          <a:lstStyle/>
          <a:p>
            <a:pPr algn="ctr"/>
            <a:r>
              <a:rPr lang="en" sz="1733"/>
              <a:t>Network Intrusion Detection System Data</a:t>
            </a:r>
            <a:endParaRPr sz="1733"/>
          </a:p>
        </p:txBody>
      </p:sp>
      <p:sp>
        <p:nvSpPr>
          <p:cNvPr id="2" name="Google Shape;82;p15">
            <a:extLst>
              <a:ext uri="{FF2B5EF4-FFF2-40B4-BE49-F238E27FC236}">
                <a16:creationId xmlns:a16="http://schemas.microsoft.com/office/drawing/2014/main" id="{FB55A0D9-CD58-40FF-8EF3-7DA71A2876A8}"/>
              </a:ext>
            </a:extLst>
          </p:cNvPr>
          <p:cNvSpPr txBox="1"/>
          <p:nvPr/>
        </p:nvSpPr>
        <p:spPr>
          <a:xfrm>
            <a:off x="290606" y="6401489"/>
            <a:ext cx="9272805" cy="384680"/>
          </a:xfrm>
          <a:prstGeom prst="rect">
            <a:avLst/>
          </a:prstGeom>
          <a:noFill/>
          <a:ln>
            <a:noFill/>
          </a:ln>
        </p:spPr>
        <p:txBody>
          <a:bodyPr spcFirstLastPara="1" wrap="square" lIns="121900" tIns="121900" rIns="121900" bIns="121900" anchor="t" anchorCtr="0">
            <a:spAutoFit/>
          </a:bodyPr>
          <a:lstStyle/>
          <a:p>
            <a:r>
              <a:rPr lang="en" sz="900">
                <a:ea typeface="+mn-lt"/>
                <a:cs typeface="+mn-lt"/>
              </a:rPr>
              <a:t>Lo, Wai Weng, et al. "E-</a:t>
            </a:r>
            <a:r>
              <a:rPr lang="en" sz="900" err="1">
                <a:ea typeface="+mn-lt"/>
                <a:cs typeface="+mn-lt"/>
              </a:rPr>
              <a:t>GraphSAGE</a:t>
            </a:r>
            <a:r>
              <a:rPr lang="en" sz="900">
                <a:ea typeface="+mn-lt"/>
                <a:cs typeface="+mn-lt"/>
              </a:rPr>
              <a:t>: A Graph Neural Network based Intrusion Detection System." </a:t>
            </a:r>
            <a:r>
              <a:rPr lang="en" sz="900" i="1" err="1">
                <a:ea typeface="+mn-lt"/>
                <a:cs typeface="+mn-lt"/>
              </a:rPr>
              <a:t>arXiv</a:t>
            </a:r>
            <a:r>
              <a:rPr lang="en" sz="900" i="1">
                <a:ea typeface="+mn-lt"/>
                <a:cs typeface="+mn-lt"/>
              </a:rPr>
              <a:t> preprint arXiv:2103.16329</a:t>
            </a:r>
            <a:r>
              <a:rPr lang="en" sz="900">
                <a:ea typeface="+mn-lt"/>
                <a:cs typeface="+mn-lt"/>
              </a:rPr>
              <a:t> (2021).</a:t>
            </a:r>
            <a:endParaRPr lang="en-US"/>
          </a:p>
        </p:txBody>
      </p:sp>
      <p:sp>
        <p:nvSpPr>
          <p:cNvPr id="3" name="Slide Number Placeholder 2">
            <a:extLst>
              <a:ext uri="{FF2B5EF4-FFF2-40B4-BE49-F238E27FC236}">
                <a16:creationId xmlns:a16="http://schemas.microsoft.com/office/drawing/2014/main" id="{2A65DA02-B041-417B-944D-467D48B57029}"/>
              </a:ext>
            </a:extLst>
          </p:cNvPr>
          <p:cNvSpPr>
            <a:spLocks noGrp="1"/>
          </p:cNvSpPr>
          <p:nvPr>
            <p:ph type="sldNum" idx="12"/>
          </p:nvPr>
        </p:nvSpPr>
        <p:spPr/>
        <p:txBody>
          <a:bodyPr/>
          <a:lstStyle/>
          <a:p>
            <a:fld id="{00000000-1234-1234-1234-123412341234}" type="slidenum">
              <a:rPr lang="en" smtClean="0"/>
              <a:pPr/>
              <a:t>86</a:t>
            </a:fld>
            <a:endParaRPr lang="en-US"/>
          </a:p>
        </p:txBody>
      </p:sp>
    </p:spTree>
    <p:extLst>
      <p:ext uri="{BB962C8B-B14F-4D97-AF65-F5344CB8AC3E}">
        <p14:creationId xmlns:p14="http://schemas.microsoft.com/office/powerpoint/2010/main" val="29326434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cap="none">
                <a:solidFill>
                  <a:srgbClr val="FF0000"/>
                </a:solidFill>
              </a:rPr>
              <a:t>Anomaly detection in satellites system</a:t>
            </a:r>
            <a:endParaRPr lang="en-US">
              <a:solidFill>
                <a:srgbClr val="FF0000"/>
              </a:solidFill>
            </a:endParaRPr>
          </a:p>
        </p:txBody>
      </p:sp>
      <p:sp>
        <p:nvSpPr>
          <p:cNvPr id="97" name="Google Shape;97;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8" name="Google Shape;98;p17"/>
          <p:cNvPicPr preferRelativeResize="0"/>
          <p:nvPr/>
        </p:nvPicPr>
        <p:blipFill>
          <a:blip r:embed="rId3">
            <a:alphaModFix/>
          </a:blip>
          <a:stretch>
            <a:fillRect/>
          </a:stretch>
        </p:blipFill>
        <p:spPr>
          <a:xfrm>
            <a:off x="3046506" y="1431768"/>
            <a:ext cx="6494185" cy="4832322"/>
          </a:xfrm>
          <a:prstGeom prst="rect">
            <a:avLst/>
          </a:prstGeom>
          <a:noFill/>
          <a:ln>
            <a:noFill/>
          </a:ln>
        </p:spPr>
      </p:pic>
      <p:sp>
        <p:nvSpPr>
          <p:cNvPr id="99" name="Google Shape;99;p17"/>
          <p:cNvSpPr txBox="1"/>
          <p:nvPr/>
        </p:nvSpPr>
        <p:spPr>
          <a:xfrm>
            <a:off x="10177929" y="769413"/>
            <a:ext cx="1917600" cy="492402"/>
          </a:xfrm>
          <a:prstGeom prst="rect">
            <a:avLst/>
          </a:prstGeom>
          <a:noFill/>
          <a:ln>
            <a:noFill/>
          </a:ln>
        </p:spPr>
        <p:txBody>
          <a:bodyPr spcFirstLastPara="1" wrap="square" lIns="121900" tIns="121900" rIns="121900" bIns="121900" anchor="t" anchorCtr="0">
            <a:spAutoFit/>
          </a:bodyPr>
          <a:lstStyle/>
          <a:p>
            <a:pPr algn="r"/>
            <a:r>
              <a:rPr lang="en" sz="1600"/>
              <a:t>[Xie et al. 2021]</a:t>
            </a:r>
            <a:endParaRPr lang="en-US" sz="1600"/>
          </a:p>
        </p:txBody>
      </p:sp>
      <p:sp>
        <p:nvSpPr>
          <p:cNvPr id="2" name="Slide Number Placeholder 1">
            <a:extLst>
              <a:ext uri="{FF2B5EF4-FFF2-40B4-BE49-F238E27FC236}">
                <a16:creationId xmlns:a16="http://schemas.microsoft.com/office/drawing/2014/main" id="{187FA848-DEED-4D81-86ED-8F075BE710DB}"/>
              </a:ext>
            </a:extLst>
          </p:cNvPr>
          <p:cNvSpPr>
            <a:spLocks noGrp="1"/>
          </p:cNvSpPr>
          <p:nvPr>
            <p:ph type="sldNum" idx="12"/>
          </p:nvPr>
        </p:nvSpPr>
        <p:spPr/>
        <p:txBody>
          <a:bodyPr/>
          <a:lstStyle/>
          <a:p>
            <a:fld id="{00000000-1234-1234-1234-123412341234}" type="slidenum">
              <a:rPr lang="en" smtClean="0"/>
              <a:pPr/>
              <a:t>87</a:t>
            </a:fld>
            <a:endParaRPr lang="en-US"/>
          </a:p>
        </p:txBody>
      </p:sp>
      <p:sp>
        <p:nvSpPr>
          <p:cNvPr id="3" name="Google Shape;82;p15">
            <a:extLst>
              <a:ext uri="{FF2B5EF4-FFF2-40B4-BE49-F238E27FC236}">
                <a16:creationId xmlns:a16="http://schemas.microsoft.com/office/drawing/2014/main" id="{9A76E072-09D6-45BE-8E01-486EA24E0E0B}"/>
              </a:ext>
            </a:extLst>
          </p:cNvPr>
          <p:cNvSpPr txBox="1"/>
          <p:nvPr/>
        </p:nvSpPr>
        <p:spPr>
          <a:xfrm>
            <a:off x="223371" y="6401489"/>
            <a:ext cx="9272805" cy="384680"/>
          </a:xfrm>
          <a:prstGeom prst="rect">
            <a:avLst/>
          </a:prstGeom>
          <a:noFill/>
          <a:ln>
            <a:noFill/>
          </a:ln>
        </p:spPr>
        <p:txBody>
          <a:bodyPr spcFirstLastPara="1" wrap="square" lIns="121900" tIns="121900" rIns="121900" bIns="121900" anchor="t" anchorCtr="0">
            <a:spAutoFit/>
          </a:bodyPr>
          <a:lstStyle/>
          <a:p>
            <a:r>
              <a:rPr lang="en" sz="900">
                <a:ea typeface="+mn-lt"/>
                <a:cs typeface="+mn-lt"/>
              </a:rPr>
              <a:t>Xie, </a:t>
            </a:r>
            <a:r>
              <a:rPr lang="en" sz="900" err="1">
                <a:ea typeface="+mn-lt"/>
                <a:cs typeface="+mn-lt"/>
              </a:rPr>
              <a:t>Lingqiang</a:t>
            </a:r>
            <a:r>
              <a:rPr lang="en" sz="900">
                <a:ea typeface="+mn-lt"/>
                <a:cs typeface="+mn-lt"/>
              </a:rPr>
              <a:t>, et al. "Graph neural network approach for anomaly detection." </a:t>
            </a:r>
            <a:r>
              <a:rPr lang="en" sz="900" i="1">
                <a:ea typeface="+mn-lt"/>
                <a:cs typeface="+mn-lt"/>
              </a:rPr>
              <a:t>Measurement</a:t>
            </a:r>
            <a:r>
              <a:rPr lang="en" sz="900">
                <a:ea typeface="+mn-lt"/>
                <a:cs typeface="+mn-lt"/>
              </a:rPr>
              <a:t> 180 (2021): 109546.</a:t>
            </a:r>
            <a:endParaRPr lang="en-US"/>
          </a:p>
        </p:txBody>
      </p:sp>
    </p:spTree>
    <p:extLst>
      <p:ext uri="{BB962C8B-B14F-4D97-AF65-F5344CB8AC3E}">
        <p14:creationId xmlns:p14="http://schemas.microsoft.com/office/powerpoint/2010/main" val="3838673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a:t>Other Applications of GNNs for Anomaly Detection</a:t>
            </a:r>
            <a:endParaRPr/>
          </a:p>
        </p:txBody>
      </p:sp>
      <p:sp>
        <p:nvSpPr>
          <p:cNvPr id="105" name="Google Shape;105;p18"/>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629920" lvl="1" indent="-305435"/>
            <a:endParaRPr lang="en-US"/>
          </a:p>
          <a:p>
            <a:pPr marL="629920" lvl="1" indent="-305435">
              <a:spcBef>
                <a:spcPts val="1600"/>
              </a:spcBef>
            </a:pPr>
            <a:r>
              <a:rPr lang="en"/>
              <a:t>GNNs for Power Outages Prediction [</a:t>
            </a:r>
            <a:r>
              <a:rPr lang="en" err="1"/>
              <a:t>Owerko</a:t>
            </a:r>
            <a:r>
              <a:rPr lang="en"/>
              <a:t>, Gama Ribeiro, 2018]</a:t>
            </a:r>
            <a:endParaRPr/>
          </a:p>
          <a:p>
            <a:pPr marL="629920" lvl="1" indent="-305435">
              <a:spcBef>
                <a:spcPts val="1600"/>
              </a:spcBef>
            </a:pPr>
            <a:r>
              <a:rPr lang="en"/>
              <a:t>GNNs for Distributed Anomaly Detection in IoT [</a:t>
            </a:r>
            <a:r>
              <a:rPr lang="en" err="1"/>
              <a:t>Protogerou</a:t>
            </a:r>
            <a:r>
              <a:rPr lang="en"/>
              <a:t>, Aikaterini, et al, 2021]</a:t>
            </a:r>
            <a:endParaRPr/>
          </a:p>
        </p:txBody>
      </p:sp>
      <p:sp>
        <p:nvSpPr>
          <p:cNvPr id="2" name="Slide Number Placeholder 1">
            <a:extLst>
              <a:ext uri="{FF2B5EF4-FFF2-40B4-BE49-F238E27FC236}">
                <a16:creationId xmlns:a16="http://schemas.microsoft.com/office/drawing/2014/main" id="{9B64C857-EE87-4A00-883B-2470C0BEC571}"/>
              </a:ext>
            </a:extLst>
          </p:cNvPr>
          <p:cNvSpPr>
            <a:spLocks noGrp="1"/>
          </p:cNvSpPr>
          <p:nvPr>
            <p:ph type="sldNum" sz="quarter" idx="12"/>
          </p:nvPr>
        </p:nvSpPr>
        <p:spPr/>
        <p:txBody>
          <a:bodyPr/>
          <a:lstStyle/>
          <a:p>
            <a:fld id="{00000000-1234-1234-1234-123412341234}" type="slidenum">
              <a:rPr lang="en" smtClean="0"/>
              <a:pPr/>
              <a:t>88</a:t>
            </a:fld>
            <a:endParaRPr lang="en-US"/>
          </a:p>
        </p:txBody>
      </p:sp>
    </p:spTree>
    <p:extLst>
      <p:ext uri="{BB962C8B-B14F-4D97-AF65-F5344CB8AC3E}">
        <p14:creationId xmlns:p14="http://schemas.microsoft.com/office/powerpoint/2010/main" val="27856162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16A8-291B-448E-8AAA-694F1F1990EC}"/>
              </a:ext>
            </a:extLst>
          </p:cNvPr>
          <p:cNvSpPr>
            <a:spLocks noGrp="1"/>
          </p:cNvSpPr>
          <p:nvPr>
            <p:ph type="title"/>
          </p:nvPr>
        </p:nvSpPr>
        <p:spPr>
          <a:xfrm>
            <a:off x="1412045" y="2745724"/>
            <a:ext cx="9367492" cy="1882853"/>
          </a:xfrm>
        </p:spPr>
        <p:txBody>
          <a:bodyPr>
            <a:noAutofit/>
          </a:bodyPr>
          <a:lstStyle/>
          <a:p>
            <a:pPr algn="ctr"/>
            <a:r>
              <a:rPr lang="en" sz="4400" cap="none">
                <a:solidFill>
                  <a:srgbClr val="FF0000"/>
                </a:solidFill>
                <a:ea typeface="+mj-lt"/>
                <a:cs typeface="+mj-lt"/>
              </a:rPr>
              <a:t>Expressive power of GNNs</a:t>
            </a:r>
            <a:endParaRPr lang="en-US"/>
          </a:p>
          <a:p>
            <a:endParaRPr lang="en-US" sz="4400" cap="none">
              <a:solidFill>
                <a:srgbClr val="FF0000"/>
              </a:solidFill>
            </a:endParaRPr>
          </a:p>
        </p:txBody>
      </p:sp>
      <p:sp>
        <p:nvSpPr>
          <p:cNvPr id="4" name="Slide Number Placeholder 3">
            <a:extLst>
              <a:ext uri="{FF2B5EF4-FFF2-40B4-BE49-F238E27FC236}">
                <a16:creationId xmlns:a16="http://schemas.microsoft.com/office/drawing/2014/main" id="{0BE19EBE-AF2D-427E-96F1-9FF6FAB0FF6A}"/>
              </a:ext>
            </a:extLst>
          </p:cNvPr>
          <p:cNvSpPr>
            <a:spLocks noGrp="1"/>
          </p:cNvSpPr>
          <p:nvPr>
            <p:ph type="sldNum" sz="quarter" idx="12"/>
          </p:nvPr>
        </p:nvSpPr>
        <p:spPr/>
        <p:txBody>
          <a:bodyPr/>
          <a:lstStyle/>
          <a:p>
            <a:fld id="{3A98EE3D-8CD1-4C3F-BD1C-C98C9596463C}" type="slidenum">
              <a:rPr lang="en-US" smtClean="0"/>
              <a:t>89</a:t>
            </a:fld>
            <a:endParaRPr lang="en-US"/>
          </a:p>
        </p:txBody>
      </p:sp>
    </p:spTree>
    <p:extLst>
      <p:ext uri="{BB962C8B-B14F-4D97-AF65-F5344CB8AC3E}">
        <p14:creationId xmlns:p14="http://schemas.microsoft.com/office/powerpoint/2010/main" val="4272747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62F0-2D31-4BBA-AB2D-9D67516CF679}"/>
              </a:ext>
            </a:extLst>
          </p:cNvPr>
          <p:cNvSpPr>
            <a:spLocks noGrp="1"/>
          </p:cNvSpPr>
          <p:nvPr>
            <p:ph type="title"/>
          </p:nvPr>
        </p:nvSpPr>
        <p:spPr/>
        <p:txBody>
          <a:bodyPr/>
          <a:lstStyle/>
          <a:p>
            <a:r>
              <a:rPr lang="en-US">
                <a:ea typeface="+mj-lt"/>
                <a:cs typeface="+mj-lt"/>
              </a:rPr>
              <a:t>Challenges of Using Graph Data in Machine Learning</a:t>
            </a:r>
            <a:endParaRPr lang="en-US"/>
          </a:p>
        </p:txBody>
      </p:sp>
      <p:sp>
        <p:nvSpPr>
          <p:cNvPr id="3" name="Content Placeholder 2">
            <a:extLst>
              <a:ext uri="{FF2B5EF4-FFF2-40B4-BE49-F238E27FC236}">
                <a16:creationId xmlns:a16="http://schemas.microsoft.com/office/drawing/2014/main" id="{C58BA5C8-53B9-4795-95C2-7321C952787D}"/>
              </a:ext>
            </a:extLst>
          </p:cNvPr>
          <p:cNvSpPr>
            <a:spLocks noGrp="1"/>
          </p:cNvSpPr>
          <p:nvPr>
            <p:ph idx="1"/>
          </p:nvPr>
        </p:nvSpPr>
        <p:spPr/>
        <p:txBody>
          <a:bodyPr/>
          <a:lstStyle/>
          <a:p>
            <a:pPr marL="342900" indent="-342900">
              <a:buFont typeface="Arial" panose="05020102010507070707" pitchFamily="18" charset="2"/>
              <a:buChar char="•"/>
            </a:pPr>
            <a:r>
              <a:rPr lang="en-US">
                <a:ea typeface="+mn-lt"/>
                <a:cs typeface="+mn-lt"/>
              </a:rPr>
              <a:t>Using adjacency graph not trivial – memory constraints</a:t>
            </a:r>
            <a:endParaRPr lang="en-US"/>
          </a:p>
          <a:p>
            <a:pPr marL="342900" indent="-342900">
              <a:buFont typeface="Arial" panose="05020102010507070707" pitchFamily="18" charset="2"/>
              <a:buChar char="•"/>
            </a:pPr>
            <a:r>
              <a:rPr lang="en-US">
                <a:ea typeface="+mn-lt"/>
                <a:cs typeface="+mn-lt"/>
              </a:rPr>
              <a:t>Adjacency matrices not permutation invariant – the ordering of the nodes changes the matrix</a:t>
            </a:r>
          </a:p>
          <a:p>
            <a:pPr marL="342900" indent="-342900">
              <a:buFont typeface="Arial" panose="05020102010507070707" pitchFamily="18" charset="2"/>
              <a:buChar char="•"/>
            </a:pPr>
            <a:r>
              <a:rPr lang="en-US">
                <a:ea typeface="+mn-lt"/>
                <a:cs typeface="+mn-lt"/>
              </a:rPr>
              <a:t>Adjacency lists are both memory efficient and permutation invariant.</a:t>
            </a:r>
            <a:endParaRPr lang="en-US"/>
          </a:p>
        </p:txBody>
      </p:sp>
      <p:sp>
        <p:nvSpPr>
          <p:cNvPr id="4" name="Slide Number Placeholder 3">
            <a:extLst>
              <a:ext uri="{FF2B5EF4-FFF2-40B4-BE49-F238E27FC236}">
                <a16:creationId xmlns:a16="http://schemas.microsoft.com/office/drawing/2014/main" id="{BECE2D8F-9E4B-4ED8-ADDD-9E569C703D87}"/>
              </a:ext>
            </a:extLst>
          </p:cNvPr>
          <p:cNvSpPr>
            <a:spLocks noGrp="1"/>
          </p:cNvSpPr>
          <p:nvPr>
            <p:ph type="sldNum" sz="quarter" idx="12"/>
          </p:nvPr>
        </p:nvSpPr>
        <p:spPr/>
        <p:txBody>
          <a:bodyPr/>
          <a:lstStyle/>
          <a:p>
            <a:fld id="{3A98EE3D-8CD1-4C3F-BD1C-C98C9596463C}" type="slidenum">
              <a:rPr lang="en-US" smtClean="0"/>
              <a:t>9</a:t>
            </a:fld>
            <a:endParaRPr lang="en-US"/>
          </a:p>
        </p:txBody>
      </p:sp>
    </p:spTree>
    <p:extLst>
      <p:ext uri="{BB962C8B-B14F-4D97-AF65-F5344CB8AC3E}">
        <p14:creationId xmlns:p14="http://schemas.microsoft.com/office/powerpoint/2010/main" val="28848125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792C-BAA0-4FAE-9064-1979F2A8C7E5}"/>
              </a:ext>
            </a:extLst>
          </p:cNvPr>
          <p:cNvSpPr>
            <a:spLocks noGrp="1"/>
          </p:cNvSpPr>
          <p:nvPr>
            <p:ph type="title"/>
          </p:nvPr>
        </p:nvSpPr>
        <p:spPr/>
        <p:txBody>
          <a:bodyPr/>
          <a:lstStyle/>
          <a:p>
            <a:r>
              <a:rPr lang="en-US"/>
              <a:t>How powerful are GNNs?</a:t>
            </a:r>
            <a:r>
              <a:rPr lang="en-US" baseline="30000"/>
              <a:t>1</a:t>
            </a:r>
          </a:p>
        </p:txBody>
      </p:sp>
      <p:sp>
        <p:nvSpPr>
          <p:cNvPr id="3" name="Content Placeholder 2">
            <a:extLst>
              <a:ext uri="{FF2B5EF4-FFF2-40B4-BE49-F238E27FC236}">
                <a16:creationId xmlns:a16="http://schemas.microsoft.com/office/drawing/2014/main" id="{02A76839-420D-4F09-A81F-40CA65DC1BEF}"/>
              </a:ext>
            </a:extLst>
          </p:cNvPr>
          <p:cNvSpPr>
            <a:spLocks noGrp="1"/>
          </p:cNvSpPr>
          <p:nvPr>
            <p:ph idx="1"/>
          </p:nvPr>
        </p:nvSpPr>
        <p:spPr>
          <a:xfrm>
            <a:off x="581193" y="1890876"/>
            <a:ext cx="11029615" cy="3634486"/>
          </a:xfrm>
        </p:spPr>
        <p:txBody>
          <a:bodyPr>
            <a:normAutofit/>
          </a:bodyPr>
          <a:lstStyle/>
          <a:p>
            <a:r>
              <a:rPr lang="en-US" err="1">
                <a:solidFill>
                  <a:srgbClr val="FF0000"/>
                </a:solidFill>
              </a:rPr>
              <a:t>Weisfeiler</a:t>
            </a:r>
            <a:r>
              <a:rPr lang="en-US">
                <a:solidFill>
                  <a:srgbClr val="FF0000"/>
                </a:solidFill>
              </a:rPr>
              <a:t>-Lehman (WL) graph isomorphism test </a:t>
            </a:r>
          </a:p>
          <a:p>
            <a:pPr lvl="1"/>
            <a:r>
              <a:rPr lang="en-US"/>
              <a:t>A powerful test known to distinguish a broad class of graphs</a:t>
            </a:r>
          </a:p>
          <a:p>
            <a:pPr lvl="1"/>
            <a:r>
              <a:rPr lang="en-US"/>
              <a:t>What makes the WL test so powerful is its injective aggregation update that maps different node neighborhoods to different feature vectors</a:t>
            </a:r>
          </a:p>
          <a:p>
            <a:r>
              <a:rPr lang="en-US"/>
              <a:t>set of feature vectors of a given node’s neighbors as a multiset</a:t>
            </a:r>
          </a:p>
          <a:p>
            <a:pPr lvl="1"/>
            <a:r>
              <a:rPr lang="en-US">
                <a:solidFill>
                  <a:srgbClr val="0070C0"/>
                </a:solidFill>
              </a:rPr>
              <a:t>to have strong representational power, a GNN must be able to aggregate different multisets into different representations</a:t>
            </a:r>
          </a:p>
        </p:txBody>
      </p:sp>
      <p:sp>
        <p:nvSpPr>
          <p:cNvPr id="5" name="Slide Number Placeholder 4">
            <a:extLst>
              <a:ext uri="{FF2B5EF4-FFF2-40B4-BE49-F238E27FC236}">
                <a16:creationId xmlns:a16="http://schemas.microsoft.com/office/drawing/2014/main" id="{1FA439B3-2700-4CFF-A544-399C959E97AC}"/>
              </a:ext>
            </a:extLst>
          </p:cNvPr>
          <p:cNvSpPr>
            <a:spLocks noGrp="1"/>
          </p:cNvSpPr>
          <p:nvPr>
            <p:ph type="sldNum" sz="quarter" idx="12"/>
          </p:nvPr>
        </p:nvSpPr>
        <p:spPr/>
        <p:txBody>
          <a:bodyPr/>
          <a:lstStyle/>
          <a:p>
            <a:fld id="{3A98EE3D-8CD1-4C3F-BD1C-C98C9596463C}" type="slidenum">
              <a:rPr lang="en-US" smtClean="0"/>
              <a:t>90</a:t>
            </a:fld>
            <a:endParaRPr lang="en-US"/>
          </a:p>
        </p:txBody>
      </p:sp>
      <p:sp>
        <p:nvSpPr>
          <p:cNvPr id="4" name="Footer Placeholder 3">
            <a:extLst>
              <a:ext uri="{FF2B5EF4-FFF2-40B4-BE49-F238E27FC236}">
                <a16:creationId xmlns:a16="http://schemas.microsoft.com/office/drawing/2014/main" id="{3B5E87E8-4048-4BD5-A4F3-12B407D24AE6}"/>
              </a:ext>
            </a:extLst>
          </p:cNvPr>
          <p:cNvSpPr>
            <a:spLocks noGrp="1"/>
          </p:cNvSpPr>
          <p:nvPr>
            <p:ph type="ftr" sz="quarter" idx="11"/>
          </p:nvPr>
        </p:nvSpPr>
        <p:spPr/>
        <p:txBody>
          <a:bodyPr/>
          <a:lstStyle/>
          <a:p>
            <a:r>
              <a:rPr lang="en-US" cap="none"/>
              <a:t>1   Xu, </a:t>
            </a:r>
            <a:r>
              <a:rPr lang="en-US" cap="none" err="1"/>
              <a:t>keyulu</a:t>
            </a:r>
            <a:r>
              <a:rPr lang="en-US" cap="none"/>
              <a:t>, et al. "How powerful are graph neural networks?." </a:t>
            </a:r>
            <a:r>
              <a:rPr lang="en-US" cap="none" err="1"/>
              <a:t>Arxiv</a:t>
            </a:r>
            <a:r>
              <a:rPr lang="en-US" cap="none"/>
              <a:t> preprint arxiv:1810.00826 (2018).</a:t>
            </a:r>
          </a:p>
        </p:txBody>
      </p:sp>
    </p:spTree>
    <p:extLst>
      <p:ext uri="{BB962C8B-B14F-4D97-AF65-F5344CB8AC3E}">
        <p14:creationId xmlns:p14="http://schemas.microsoft.com/office/powerpoint/2010/main" val="10768861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792C-BAA0-4FAE-9064-1979F2A8C7E5}"/>
              </a:ext>
            </a:extLst>
          </p:cNvPr>
          <p:cNvSpPr>
            <a:spLocks noGrp="1"/>
          </p:cNvSpPr>
          <p:nvPr>
            <p:ph type="title"/>
          </p:nvPr>
        </p:nvSpPr>
        <p:spPr/>
        <p:txBody>
          <a:bodyPr/>
          <a:lstStyle/>
          <a:p>
            <a:r>
              <a:rPr lang="en-US" cap="none"/>
              <a:t>How powerful are GNNs</a:t>
            </a:r>
            <a:r>
              <a:rPr lang="en-US" cap="none" baseline="30000"/>
              <a:t>1</a:t>
            </a:r>
            <a:endParaRPr lang="en-US" baseline="30000"/>
          </a:p>
        </p:txBody>
      </p:sp>
      <p:pic>
        <p:nvPicPr>
          <p:cNvPr id="8" name="Picture Placeholder 7">
            <a:extLst>
              <a:ext uri="{FF2B5EF4-FFF2-40B4-BE49-F238E27FC236}">
                <a16:creationId xmlns:a16="http://schemas.microsoft.com/office/drawing/2014/main" id="{2C15C0F1-4734-4397-9C35-7BE3BAA50E92}"/>
              </a:ext>
            </a:extLst>
          </p:cNvPr>
          <p:cNvPicPr>
            <a:picLocks noGrp="1" noChangeAspect="1"/>
          </p:cNvPicPr>
          <p:nvPr>
            <p:ph type="pic" idx="1"/>
          </p:nvPr>
        </p:nvPicPr>
        <p:blipFill rotWithShape="1">
          <a:blip r:embed="rId3"/>
          <a:srcRect l="531" r="-168"/>
          <a:stretch/>
        </p:blipFill>
        <p:spPr>
          <a:xfrm>
            <a:off x="1494972" y="1403765"/>
            <a:ext cx="9448800" cy="2515695"/>
          </a:xfrm>
        </p:spPr>
      </p:pic>
      <p:sp>
        <p:nvSpPr>
          <p:cNvPr id="6" name="Text Placeholder 5">
            <a:extLst>
              <a:ext uri="{FF2B5EF4-FFF2-40B4-BE49-F238E27FC236}">
                <a16:creationId xmlns:a16="http://schemas.microsoft.com/office/drawing/2014/main" id="{CBDA651A-CF70-40E2-BC78-7173BFB5089C}"/>
              </a:ext>
            </a:extLst>
          </p:cNvPr>
          <p:cNvSpPr>
            <a:spLocks noGrp="1"/>
          </p:cNvSpPr>
          <p:nvPr>
            <p:ph type="body" sz="half" idx="2"/>
          </p:nvPr>
        </p:nvSpPr>
        <p:spPr/>
        <p:txBody>
          <a:bodyPr>
            <a:normAutofit/>
          </a:bodyPr>
          <a:lstStyle/>
          <a:p>
            <a:r>
              <a:rPr lang="en-US"/>
              <a:t>A maximally powerful GNN would never map two different neighborhoods, i.e., multisets of feature vectors, to the same representation. This means its aggregation scheme must be injective.</a:t>
            </a:r>
          </a:p>
        </p:txBody>
      </p:sp>
      <p:sp>
        <p:nvSpPr>
          <p:cNvPr id="3" name="Slide Number Placeholder 2">
            <a:extLst>
              <a:ext uri="{FF2B5EF4-FFF2-40B4-BE49-F238E27FC236}">
                <a16:creationId xmlns:a16="http://schemas.microsoft.com/office/drawing/2014/main" id="{638EE966-30CE-4255-AC8D-5F31109FC13E}"/>
              </a:ext>
            </a:extLst>
          </p:cNvPr>
          <p:cNvSpPr>
            <a:spLocks noGrp="1"/>
          </p:cNvSpPr>
          <p:nvPr>
            <p:ph type="sldNum" sz="quarter" idx="12"/>
          </p:nvPr>
        </p:nvSpPr>
        <p:spPr/>
        <p:txBody>
          <a:bodyPr/>
          <a:lstStyle/>
          <a:p>
            <a:fld id="{3A98EE3D-8CD1-4C3F-BD1C-C98C9596463C}" type="slidenum">
              <a:rPr lang="en-US" smtClean="0"/>
              <a:t>91</a:t>
            </a:fld>
            <a:endParaRPr lang="en-US"/>
          </a:p>
        </p:txBody>
      </p:sp>
      <p:sp>
        <p:nvSpPr>
          <p:cNvPr id="4" name="Footer Placeholder 3">
            <a:extLst>
              <a:ext uri="{FF2B5EF4-FFF2-40B4-BE49-F238E27FC236}">
                <a16:creationId xmlns:a16="http://schemas.microsoft.com/office/drawing/2014/main" id="{3DE7C880-E33D-4FC8-A8C7-0D5C1E2D6537}"/>
              </a:ext>
            </a:extLst>
          </p:cNvPr>
          <p:cNvSpPr>
            <a:spLocks noGrp="1"/>
          </p:cNvSpPr>
          <p:nvPr>
            <p:ph type="ftr" sz="quarter" idx="11"/>
          </p:nvPr>
        </p:nvSpPr>
        <p:spPr>
          <a:xfrm>
            <a:off x="581192" y="6423914"/>
            <a:ext cx="6917210" cy="365125"/>
          </a:xfrm>
        </p:spPr>
        <p:txBody>
          <a:bodyPr/>
          <a:lstStyle/>
          <a:p>
            <a:r>
              <a:rPr lang="en-US" cap="none"/>
              <a:t>1   Xu, </a:t>
            </a:r>
            <a:r>
              <a:rPr lang="en-US" cap="none" err="1"/>
              <a:t>keyulu</a:t>
            </a:r>
            <a:r>
              <a:rPr lang="en-US" cap="none"/>
              <a:t>, et al. "How powerful are graph neural networks?." </a:t>
            </a:r>
            <a:r>
              <a:rPr lang="en-US" cap="none" err="1"/>
              <a:t>Arxiv</a:t>
            </a:r>
            <a:r>
              <a:rPr lang="en-US" cap="none"/>
              <a:t> preprint arxiv:1810.00826 (2018).</a:t>
            </a:r>
          </a:p>
        </p:txBody>
      </p:sp>
    </p:spTree>
    <p:extLst>
      <p:ext uri="{BB962C8B-B14F-4D97-AF65-F5344CB8AC3E}">
        <p14:creationId xmlns:p14="http://schemas.microsoft.com/office/powerpoint/2010/main" val="24861392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792C-BAA0-4FAE-9064-1979F2A8C7E5}"/>
              </a:ext>
            </a:extLst>
          </p:cNvPr>
          <p:cNvSpPr>
            <a:spLocks noGrp="1"/>
          </p:cNvSpPr>
          <p:nvPr>
            <p:ph type="title"/>
          </p:nvPr>
        </p:nvSpPr>
        <p:spPr/>
        <p:txBody>
          <a:bodyPr/>
          <a:lstStyle/>
          <a:p>
            <a:r>
              <a:rPr lang="en-US" cap="none"/>
              <a:t>ranking for sum, mean and max</a:t>
            </a:r>
          </a:p>
        </p:txBody>
      </p:sp>
      <p:sp>
        <p:nvSpPr>
          <p:cNvPr id="6" name="Text Placeholder 5">
            <a:extLst>
              <a:ext uri="{FF2B5EF4-FFF2-40B4-BE49-F238E27FC236}">
                <a16:creationId xmlns:a16="http://schemas.microsoft.com/office/drawing/2014/main" id="{CBDA651A-CF70-40E2-BC78-7173BFB5089C}"/>
              </a:ext>
            </a:extLst>
          </p:cNvPr>
          <p:cNvSpPr>
            <a:spLocks noGrp="1"/>
          </p:cNvSpPr>
          <p:nvPr>
            <p:ph type="body" sz="half" idx="2"/>
          </p:nvPr>
        </p:nvSpPr>
        <p:spPr/>
        <p:txBody>
          <a:bodyPr>
            <a:normAutofit/>
          </a:bodyPr>
          <a:lstStyle/>
          <a:p>
            <a:r>
              <a:rPr lang="en-US">
                <a:ea typeface="+mn-lt"/>
                <a:cs typeface="+mn-lt"/>
              </a:rPr>
              <a:t>Aspects of the multiset a given aggregator is able to capture: sum captures the full multiset, mean captures the proportion/distribution of elements of a given type, and the max aggregator ignores multiplicities (reduces the multiset to a simple set)</a:t>
            </a:r>
            <a:endParaRPr lang="en-US"/>
          </a:p>
        </p:txBody>
      </p:sp>
      <p:sp>
        <p:nvSpPr>
          <p:cNvPr id="3" name="Slide Number Placeholder 2">
            <a:extLst>
              <a:ext uri="{FF2B5EF4-FFF2-40B4-BE49-F238E27FC236}">
                <a16:creationId xmlns:a16="http://schemas.microsoft.com/office/drawing/2014/main" id="{2A76DA97-8589-4D80-A40B-776ADF5E3031}"/>
              </a:ext>
            </a:extLst>
          </p:cNvPr>
          <p:cNvSpPr>
            <a:spLocks noGrp="1"/>
          </p:cNvSpPr>
          <p:nvPr>
            <p:ph type="sldNum" sz="quarter" idx="12"/>
          </p:nvPr>
        </p:nvSpPr>
        <p:spPr/>
        <p:txBody>
          <a:bodyPr/>
          <a:lstStyle/>
          <a:p>
            <a:fld id="{3A98EE3D-8CD1-4C3F-BD1C-C98C9596463C}" type="slidenum">
              <a:rPr lang="en-US" smtClean="0"/>
              <a:t>92</a:t>
            </a:fld>
            <a:endParaRPr lang="en-US"/>
          </a:p>
        </p:txBody>
      </p:sp>
      <p:sp>
        <p:nvSpPr>
          <p:cNvPr id="4" name="Footer Placeholder 3">
            <a:extLst>
              <a:ext uri="{FF2B5EF4-FFF2-40B4-BE49-F238E27FC236}">
                <a16:creationId xmlns:a16="http://schemas.microsoft.com/office/drawing/2014/main" id="{3570DC01-9766-4F23-9BA7-DABE40D190F3}"/>
              </a:ext>
            </a:extLst>
          </p:cNvPr>
          <p:cNvSpPr>
            <a:spLocks noGrp="1"/>
          </p:cNvSpPr>
          <p:nvPr>
            <p:ph type="ftr" sz="quarter" idx="11"/>
          </p:nvPr>
        </p:nvSpPr>
        <p:spPr>
          <a:xfrm>
            <a:off x="581192" y="6423914"/>
            <a:ext cx="6917210" cy="365125"/>
          </a:xfrm>
        </p:spPr>
        <p:txBody>
          <a:bodyPr/>
          <a:lstStyle/>
          <a:p>
            <a:r>
              <a:rPr lang="en-US" cap="none"/>
              <a:t>1   Xu, </a:t>
            </a:r>
            <a:r>
              <a:rPr lang="en-US" cap="none" err="1"/>
              <a:t>keyulu</a:t>
            </a:r>
            <a:r>
              <a:rPr lang="en-US" cap="none"/>
              <a:t>, et al. "How powerful are graph neural networks?." </a:t>
            </a:r>
            <a:r>
              <a:rPr lang="en-US" cap="none" err="1"/>
              <a:t>Arxiv</a:t>
            </a:r>
            <a:r>
              <a:rPr lang="en-US" cap="none"/>
              <a:t> preprint arxiv:1810.00826 (2018).</a:t>
            </a:r>
          </a:p>
        </p:txBody>
      </p:sp>
      <p:pic>
        <p:nvPicPr>
          <p:cNvPr id="12" name="Picture 12" descr="A picture containing pool ball, room&#10;&#10;Description automatically generated">
            <a:extLst>
              <a:ext uri="{FF2B5EF4-FFF2-40B4-BE49-F238E27FC236}">
                <a16:creationId xmlns:a16="http://schemas.microsoft.com/office/drawing/2014/main" id="{F1439D2B-7979-41C5-B255-A612E5B40759}"/>
              </a:ext>
            </a:extLst>
          </p:cNvPr>
          <p:cNvPicPr>
            <a:picLocks noGrp="1" noChangeAspect="1"/>
          </p:cNvPicPr>
          <p:nvPr>
            <p:ph type="pic" idx="1"/>
          </p:nvPr>
        </p:nvPicPr>
        <p:blipFill rotWithShape="1">
          <a:blip r:embed="rId2"/>
          <a:srcRect l="1169" t="1042" r="3606" b="-521"/>
          <a:stretch/>
        </p:blipFill>
        <p:spPr>
          <a:xfrm>
            <a:off x="865183" y="1850895"/>
            <a:ext cx="10454385" cy="2040593"/>
          </a:xfrm>
        </p:spPr>
      </p:pic>
    </p:spTree>
    <p:extLst>
      <p:ext uri="{BB962C8B-B14F-4D97-AF65-F5344CB8AC3E}">
        <p14:creationId xmlns:p14="http://schemas.microsoft.com/office/powerpoint/2010/main" val="1247849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792C-BAA0-4FAE-9064-1979F2A8C7E5}"/>
              </a:ext>
            </a:extLst>
          </p:cNvPr>
          <p:cNvSpPr>
            <a:spLocks noGrp="1"/>
          </p:cNvSpPr>
          <p:nvPr>
            <p:ph type="title"/>
          </p:nvPr>
        </p:nvSpPr>
        <p:spPr/>
        <p:txBody>
          <a:bodyPr/>
          <a:lstStyle/>
          <a:p>
            <a:r>
              <a:rPr lang="en-US" cap="none"/>
              <a:t>Examples of graphs that mean and max fail to </a:t>
            </a:r>
            <a:r>
              <a:rPr lang="en-US" cap="none" err="1"/>
              <a:t>distinguis</a:t>
            </a:r>
            <a:endParaRPr lang="en-US" err="1"/>
          </a:p>
        </p:txBody>
      </p:sp>
      <p:pic>
        <p:nvPicPr>
          <p:cNvPr id="8" name="Picture Placeholder 7">
            <a:extLst>
              <a:ext uri="{FF2B5EF4-FFF2-40B4-BE49-F238E27FC236}">
                <a16:creationId xmlns:a16="http://schemas.microsoft.com/office/drawing/2014/main" id="{2C15C0F1-4734-4397-9C35-7BE3BAA50E92}"/>
              </a:ext>
            </a:extLst>
          </p:cNvPr>
          <p:cNvPicPr>
            <a:picLocks noGrp="1" noChangeAspect="1"/>
          </p:cNvPicPr>
          <p:nvPr>
            <p:ph type="pic" idx="1"/>
          </p:nvPr>
        </p:nvPicPr>
        <p:blipFill rotWithShape="1">
          <a:blip r:embed="rId2"/>
          <a:srcRect l="203" r="-592"/>
          <a:stretch/>
        </p:blipFill>
        <p:spPr>
          <a:xfrm>
            <a:off x="714375" y="1898461"/>
            <a:ext cx="10191750" cy="2122866"/>
          </a:xfrm>
        </p:spPr>
      </p:pic>
      <p:sp>
        <p:nvSpPr>
          <p:cNvPr id="6" name="Text Placeholder 5">
            <a:extLst>
              <a:ext uri="{FF2B5EF4-FFF2-40B4-BE49-F238E27FC236}">
                <a16:creationId xmlns:a16="http://schemas.microsoft.com/office/drawing/2014/main" id="{CBDA651A-CF70-40E2-BC78-7173BFB5089C}"/>
              </a:ext>
            </a:extLst>
          </p:cNvPr>
          <p:cNvSpPr>
            <a:spLocks noGrp="1"/>
          </p:cNvSpPr>
          <p:nvPr>
            <p:ph type="body" sz="half" idx="2"/>
          </p:nvPr>
        </p:nvSpPr>
        <p:spPr/>
        <p:txBody>
          <a:bodyPr>
            <a:normAutofit/>
          </a:bodyPr>
          <a:lstStyle/>
          <a:p>
            <a:r>
              <a:rPr lang="en-US">
                <a:ea typeface="+mn-lt"/>
                <a:cs typeface="+mn-lt"/>
              </a:rPr>
              <a:t>Between the two graphs, nodes v and v' get the same embedding even though their corresponding graph structures differ. </a:t>
            </a:r>
            <a:endParaRPr lang="en-US"/>
          </a:p>
        </p:txBody>
      </p:sp>
      <p:sp>
        <p:nvSpPr>
          <p:cNvPr id="3" name="Slide Number Placeholder 2">
            <a:extLst>
              <a:ext uri="{FF2B5EF4-FFF2-40B4-BE49-F238E27FC236}">
                <a16:creationId xmlns:a16="http://schemas.microsoft.com/office/drawing/2014/main" id="{2A76DA97-8589-4D80-A40B-776ADF5E3031}"/>
              </a:ext>
            </a:extLst>
          </p:cNvPr>
          <p:cNvSpPr>
            <a:spLocks noGrp="1"/>
          </p:cNvSpPr>
          <p:nvPr>
            <p:ph type="sldNum" sz="quarter" idx="12"/>
          </p:nvPr>
        </p:nvSpPr>
        <p:spPr/>
        <p:txBody>
          <a:bodyPr/>
          <a:lstStyle/>
          <a:p>
            <a:fld id="{3A98EE3D-8CD1-4C3F-BD1C-C98C9596463C}" type="slidenum">
              <a:rPr lang="en-US" smtClean="0"/>
              <a:t>93</a:t>
            </a:fld>
            <a:endParaRPr lang="en-US"/>
          </a:p>
        </p:txBody>
      </p:sp>
      <p:sp>
        <p:nvSpPr>
          <p:cNvPr id="4" name="Footer Placeholder 3">
            <a:extLst>
              <a:ext uri="{FF2B5EF4-FFF2-40B4-BE49-F238E27FC236}">
                <a16:creationId xmlns:a16="http://schemas.microsoft.com/office/drawing/2014/main" id="{3570DC01-9766-4F23-9BA7-DABE40D190F3}"/>
              </a:ext>
            </a:extLst>
          </p:cNvPr>
          <p:cNvSpPr>
            <a:spLocks noGrp="1"/>
          </p:cNvSpPr>
          <p:nvPr>
            <p:ph type="ftr" sz="quarter" idx="11"/>
          </p:nvPr>
        </p:nvSpPr>
        <p:spPr>
          <a:xfrm>
            <a:off x="581192" y="6423914"/>
            <a:ext cx="6917210" cy="365125"/>
          </a:xfrm>
        </p:spPr>
        <p:txBody>
          <a:bodyPr/>
          <a:lstStyle/>
          <a:p>
            <a:r>
              <a:rPr lang="en-US" cap="none"/>
              <a:t>1   Xu, </a:t>
            </a:r>
            <a:r>
              <a:rPr lang="en-US" cap="none" err="1"/>
              <a:t>keyulu</a:t>
            </a:r>
            <a:r>
              <a:rPr lang="en-US" cap="none"/>
              <a:t>, et al. "How powerful are graph neural networks?." </a:t>
            </a:r>
            <a:r>
              <a:rPr lang="en-US" cap="none" err="1"/>
              <a:t>Arxiv</a:t>
            </a:r>
            <a:r>
              <a:rPr lang="en-US" cap="none"/>
              <a:t> preprint arxiv:1810.00826 (2018).</a:t>
            </a:r>
          </a:p>
        </p:txBody>
      </p:sp>
    </p:spTree>
    <p:extLst>
      <p:ext uri="{BB962C8B-B14F-4D97-AF65-F5344CB8AC3E}">
        <p14:creationId xmlns:p14="http://schemas.microsoft.com/office/powerpoint/2010/main" val="2124292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792C-BAA0-4FAE-9064-1979F2A8C7E5}"/>
              </a:ext>
            </a:extLst>
          </p:cNvPr>
          <p:cNvSpPr>
            <a:spLocks noGrp="1"/>
          </p:cNvSpPr>
          <p:nvPr>
            <p:ph type="title"/>
          </p:nvPr>
        </p:nvSpPr>
        <p:spPr/>
        <p:txBody>
          <a:bodyPr>
            <a:normAutofit/>
          </a:bodyPr>
          <a:lstStyle/>
          <a:p>
            <a:r>
              <a:rPr lang="en-US" cap="none">
                <a:ea typeface="+mj-lt"/>
                <a:cs typeface="+mj-lt"/>
              </a:rPr>
              <a:t>Generalization and representational limits of graph neural networks</a:t>
            </a:r>
            <a:r>
              <a:rPr lang="en-US" cap="none" baseline="30000">
                <a:ea typeface="+mj-lt"/>
                <a:cs typeface="+mj-lt"/>
              </a:rPr>
              <a:t>1</a:t>
            </a:r>
            <a:endParaRPr lang="en-US" baseline="30000"/>
          </a:p>
        </p:txBody>
      </p:sp>
      <p:sp>
        <p:nvSpPr>
          <p:cNvPr id="6" name="Text Placeholder 5">
            <a:extLst>
              <a:ext uri="{FF2B5EF4-FFF2-40B4-BE49-F238E27FC236}">
                <a16:creationId xmlns:a16="http://schemas.microsoft.com/office/drawing/2014/main" id="{CBDA651A-CF70-40E2-BC78-7173BFB5089C}"/>
              </a:ext>
            </a:extLst>
          </p:cNvPr>
          <p:cNvSpPr>
            <a:spLocks noGrp="1"/>
          </p:cNvSpPr>
          <p:nvPr>
            <p:ph type="body" sz="half" idx="2"/>
          </p:nvPr>
        </p:nvSpPr>
        <p:spPr/>
        <p:txBody>
          <a:bodyPr>
            <a:normAutofit/>
          </a:bodyPr>
          <a:lstStyle/>
          <a:p>
            <a:r>
              <a:rPr lang="en-US" err="1">
                <a:ea typeface="+mn-lt"/>
                <a:cs typeface="+mn-lt"/>
              </a:rPr>
              <a:t>DimeNet</a:t>
            </a:r>
            <a:r>
              <a:rPr lang="en-US">
                <a:ea typeface="+mn-lt"/>
                <a:cs typeface="+mn-lt"/>
              </a:rPr>
              <a:t> cannot discriminate between </a:t>
            </a:r>
            <a:r>
              <a:rPr lang="en-US" b="1">
                <a:ea typeface="+mn-lt"/>
                <a:cs typeface="+mn-lt"/>
              </a:rPr>
              <a:t>G4 </a:t>
            </a:r>
            <a:r>
              <a:rPr lang="en-US">
                <a:ea typeface="+mn-lt"/>
                <a:cs typeface="+mn-lt"/>
              </a:rPr>
              <a:t>and the other graph that consists of two identical copies of </a:t>
            </a:r>
            <a:r>
              <a:rPr lang="en-US" b="1">
                <a:ea typeface="+mn-lt"/>
                <a:cs typeface="+mn-lt"/>
              </a:rPr>
              <a:t>G3</a:t>
            </a:r>
            <a:r>
              <a:rPr lang="en-US">
                <a:ea typeface="+mn-lt"/>
                <a:cs typeface="+mn-lt"/>
              </a:rPr>
              <a:t>, since the corresponding local angles and distances are identical in the two graphs. </a:t>
            </a:r>
            <a:endParaRPr lang="en-US"/>
          </a:p>
        </p:txBody>
      </p:sp>
      <p:sp>
        <p:nvSpPr>
          <p:cNvPr id="3" name="Slide Number Placeholder 2">
            <a:extLst>
              <a:ext uri="{FF2B5EF4-FFF2-40B4-BE49-F238E27FC236}">
                <a16:creationId xmlns:a16="http://schemas.microsoft.com/office/drawing/2014/main" id="{2A76DA97-8589-4D80-A40B-776ADF5E3031}"/>
              </a:ext>
            </a:extLst>
          </p:cNvPr>
          <p:cNvSpPr>
            <a:spLocks noGrp="1"/>
          </p:cNvSpPr>
          <p:nvPr>
            <p:ph type="sldNum" sz="quarter" idx="12"/>
          </p:nvPr>
        </p:nvSpPr>
        <p:spPr/>
        <p:txBody>
          <a:bodyPr/>
          <a:lstStyle/>
          <a:p>
            <a:fld id="{3A98EE3D-8CD1-4C3F-BD1C-C98C9596463C}" type="slidenum">
              <a:rPr lang="en-US" smtClean="0"/>
              <a:t>94</a:t>
            </a:fld>
            <a:endParaRPr lang="en-US"/>
          </a:p>
        </p:txBody>
      </p:sp>
      <p:sp>
        <p:nvSpPr>
          <p:cNvPr id="4" name="Footer Placeholder 3">
            <a:extLst>
              <a:ext uri="{FF2B5EF4-FFF2-40B4-BE49-F238E27FC236}">
                <a16:creationId xmlns:a16="http://schemas.microsoft.com/office/drawing/2014/main" id="{3570DC01-9766-4F23-9BA7-DABE40D190F3}"/>
              </a:ext>
            </a:extLst>
          </p:cNvPr>
          <p:cNvSpPr>
            <a:spLocks noGrp="1"/>
          </p:cNvSpPr>
          <p:nvPr>
            <p:ph type="ftr" sz="quarter" idx="11"/>
          </p:nvPr>
        </p:nvSpPr>
        <p:spPr>
          <a:xfrm>
            <a:off x="581192" y="6423914"/>
            <a:ext cx="10309039" cy="365125"/>
          </a:xfrm>
        </p:spPr>
        <p:txBody>
          <a:bodyPr/>
          <a:lstStyle/>
          <a:p>
            <a:r>
              <a:rPr lang="en-US">
                <a:ea typeface="+mn-lt"/>
                <a:cs typeface="+mn-lt"/>
              </a:rPr>
              <a:t>1   Garg, Vikas</a:t>
            </a:r>
            <a:r>
              <a:rPr lang="en-US" cap="none">
                <a:ea typeface="+mn-lt"/>
                <a:cs typeface="+mn-lt"/>
              </a:rPr>
              <a:t>, </a:t>
            </a:r>
            <a:r>
              <a:rPr lang="en-US">
                <a:ea typeface="+mn-lt"/>
                <a:cs typeface="+mn-lt"/>
              </a:rPr>
              <a:t>Stefanie </a:t>
            </a:r>
            <a:r>
              <a:rPr lang="en-US" err="1">
                <a:ea typeface="+mn-lt"/>
                <a:cs typeface="+mn-lt"/>
              </a:rPr>
              <a:t>Jegelka</a:t>
            </a:r>
            <a:r>
              <a:rPr lang="en-US" cap="none">
                <a:ea typeface="+mn-lt"/>
                <a:cs typeface="+mn-lt"/>
              </a:rPr>
              <a:t>, </a:t>
            </a:r>
            <a:r>
              <a:rPr lang="en-US">
                <a:ea typeface="+mn-lt"/>
                <a:cs typeface="+mn-lt"/>
              </a:rPr>
              <a:t>and Tommi Jaakkola</a:t>
            </a:r>
            <a:r>
              <a:rPr lang="en-US" cap="none">
                <a:ea typeface="+mn-lt"/>
                <a:cs typeface="+mn-lt"/>
              </a:rPr>
              <a:t>. "</a:t>
            </a:r>
            <a:r>
              <a:rPr lang="en-US">
                <a:ea typeface="+mn-lt"/>
                <a:cs typeface="+mn-lt"/>
              </a:rPr>
              <a:t>Generalization and representational limits of </a:t>
            </a:r>
            <a:r>
              <a:rPr lang="en-US" cap="none">
                <a:ea typeface="+mn-lt"/>
                <a:cs typeface="+mn-lt"/>
              </a:rPr>
              <a:t>graph neural networks</a:t>
            </a:r>
            <a:r>
              <a:rPr lang="en-US">
                <a:ea typeface="+mn-lt"/>
                <a:cs typeface="+mn-lt"/>
              </a:rPr>
              <a:t>." </a:t>
            </a:r>
            <a:r>
              <a:rPr lang="en-US" i="1">
                <a:ea typeface="+mn-lt"/>
                <a:cs typeface="+mn-lt"/>
              </a:rPr>
              <a:t>International Conference on Machine Learning</a:t>
            </a:r>
            <a:r>
              <a:rPr lang="en-US">
                <a:ea typeface="+mn-lt"/>
                <a:cs typeface="+mn-lt"/>
              </a:rPr>
              <a:t>. PMLR, 2020.</a:t>
            </a:r>
            <a:endParaRPr lang="en-US"/>
          </a:p>
        </p:txBody>
      </p:sp>
      <p:pic>
        <p:nvPicPr>
          <p:cNvPr id="9" name="Picture 9" descr="Diagram&#10;&#10;Description automatically generated">
            <a:extLst>
              <a:ext uri="{FF2B5EF4-FFF2-40B4-BE49-F238E27FC236}">
                <a16:creationId xmlns:a16="http://schemas.microsoft.com/office/drawing/2014/main" id="{34A7B544-521C-42D6-8A3A-19D5103F2303}"/>
              </a:ext>
            </a:extLst>
          </p:cNvPr>
          <p:cNvPicPr>
            <a:picLocks noChangeAspect="1"/>
          </p:cNvPicPr>
          <p:nvPr/>
        </p:nvPicPr>
        <p:blipFill>
          <a:blip r:embed="rId2"/>
          <a:stretch>
            <a:fillRect/>
          </a:stretch>
        </p:blipFill>
        <p:spPr>
          <a:xfrm>
            <a:off x="2484864" y="1530217"/>
            <a:ext cx="7305907" cy="2626687"/>
          </a:xfrm>
          <a:prstGeom prst="rect">
            <a:avLst/>
          </a:prstGeom>
        </p:spPr>
      </p:pic>
    </p:spTree>
    <p:extLst>
      <p:ext uri="{BB962C8B-B14F-4D97-AF65-F5344CB8AC3E}">
        <p14:creationId xmlns:p14="http://schemas.microsoft.com/office/powerpoint/2010/main" val="1791744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16A8-291B-448E-8AAA-694F1F1990EC}"/>
              </a:ext>
            </a:extLst>
          </p:cNvPr>
          <p:cNvSpPr>
            <a:spLocks noGrp="1"/>
          </p:cNvSpPr>
          <p:nvPr>
            <p:ph type="title"/>
          </p:nvPr>
        </p:nvSpPr>
        <p:spPr>
          <a:xfrm>
            <a:off x="1412045" y="2745724"/>
            <a:ext cx="9367492" cy="1882853"/>
          </a:xfrm>
        </p:spPr>
        <p:txBody>
          <a:bodyPr>
            <a:noAutofit/>
          </a:bodyPr>
          <a:lstStyle/>
          <a:p>
            <a:pPr algn="ctr"/>
            <a:r>
              <a:rPr lang="en" sz="4400" cap="none">
                <a:solidFill>
                  <a:srgbClr val="FF0000"/>
                </a:solidFill>
                <a:ea typeface="+mj-lt"/>
                <a:cs typeface="+mj-lt"/>
              </a:rPr>
              <a:t>Limitations of GNNs</a:t>
            </a:r>
            <a:endParaRPr lang="en-US" sz="4400" cap="none">
              <a:solidFill>
                <a:srgbClr val="FF0000"/>
              </a:solidFill>
              <a:ea typeface="+mj-lt"/>
              <a:cs typeface="+mj-lt"/>
            </a:endParaRPr>
          </a:p>
          <a:p>
            <a:endParaRPr lang="en-US" sz="4400" cap="none">
              <a:solidFill>
                <a:srgbClr val="FF0000"/>
              </a:solidFill>
            </a:endParaRPr>
          </a:p>
        </p:txBody>
      </p:sp>
      <p:sp>
        <p:nvSpPr>
          <p:cNvPr id="4" name="Slide Number Placeholder 3">
            <a:extLst>
              <a:ext uri="{FF2B5EF4-FFF2-40B4-BE49-F238E27FC236}">
                <a16:creationId xmlns:a16="http://schemas.microsoft.com/office/drawing/2014/main" id="{0BE19EBE-AF2D-427E-96F1-9FF6FAB0FF6A}"/>
              </a:ext>
            </a:extLst>
          </p:cNvPr>
          <p:cNvSpPr>
            <a:spLocks noGrp="1"/>
          </p:cNvSpPr>
          <p:nvPr>
            <p:ph type="sldNum" sz="quarter" idx="12"/>
          </p:nvPr>
        </p:nvSpPr>
        <p:spPr/>
        <p:txBody>
          <a:bodyPr/>
          <a:lstStyle/>
          <a:p>
            <a:fld id="{3A98EE3D-8CD1-4C3F-BD1C-C98C9596463C}" type="slidenum">
              <a:rPr lang="en-US" smtClean="0"/>
              <a:t>95</a:t>
            </a:fld>
            <a:endParaRPr lang="en-US"/>
          </a:p>
        </p:txBody>
      </p:sp>
    </p:spTree>
    <p:extLst>
      <p:ext uri="{BB962C8B-B14F-4D97-AF65-F5344CB8AC3E}">
        <p14:creationId xmlns:p14="http://schemas.microsoft.com/office/powerpoint/2010/main" val="21689918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80D8-D59E-4F24-B1B5-8FDB761986CD}"/>
              </a:ext>
            </a:extLst>
          </p:cNvPr>
          <p:cNvSpPr>
            <a:spLocks noGrp="1"/>
          </p:cNvSpPr>
          <p:nvPr>
            <p:ph type="title"/>
          </p:nvPr>
        </p:nvSpPr>
        <p:spPr/>
        <p:txBody>
          <a:bodyPr/>
          <a:lstStyle/>
          <a:p>
            <a:r>
              <a:rPr lang="en-US"/>
              <a:t>PROPERTIES OF AN IDEAL GNN</a:t>
            </a:r>
          </a:p>
        </p:txBody>
      </p:sp>
      <p:sp>
        <p:nvSpPr>
          <p:cNvPr id="5" name="Text Placeholder 4">
            <a:extLst>
              <a:ext uri="{FF2B5EF4-FFF2-40B4-BE49-F238E27FC236}">
                <a16:creationId xmlns:a16="http://schemas.microsoft.com/office/drawing/2014/main" id="{929DA210-B4C6-4051-AD09-B01CB58703AF}"/>
              </a:ext>
            </a:extLst>
          </p:cNvPr>
          <p:cNvSpPr>
            <a:spLocks noGrp="1"/>
          </p:cNvSpPr>
          <p:nvPr>
            <p:ph type="body" sz="half" idx="2"/>
          </p:nvPr>
        </p:nvSpPr>
        <p:spPr/>
        <p:txBody>
          <a:bodyPr>
            <a:normAutofit/>
          </a:bodyPr>
          <a:lstStyle/>
          <a:p>
            <a:pPr marL="285750" indent="-285750">
              <a:buFont typeface="Arial" panose="05020102010507070707" pitchFamily="18" charset="2"/>
              <a:buChar char="•"/>
            </a:pPr>
            <a:r>
              <a:rPr lang="en-US">
                <a:ea typeface="+mn-lt"/>
                <a:cs typeface="+mn-lt"/>
              </a:rPr>
              <a:t>An ideal GNN should build an injective function between neighborhood structure (regardless of hops) and node embeddings.</a:t>
            </a:r>
            <a:endParaRPr lang="en-US"/>
          </a:p>
        </p:txBody>
      </p:sp>
      <p:sp>
        <p:nvSpPr>
          <p:cNvPr id="4" name="Slide Number Placeholder 3">
            <a:extLst>
              <a:ext uri="{FF2B5EF4-FFF2-40B4-BE49-F238E27FC236}">
                <a16:creationId xmlns:a16="http://schemas.microsoft.com/office/drawing/2014/main" id="{A024673F-6C83-4504-8826-DF2D99DBB322}"/>
              </a:ext>
            </a:extLst>
          </p:cNvPr>
          <p:cNvSpPr>
            <a:spLocks noGrp="1"/>
          </p:cNvSpPr>
          <p:nvPr>
            <p:ph type="sldNum" sz="quarter" idx="12"/>
          </p:nvPr>
        </p:nvSpPr>
        <p:spPr/>
        <p:txBody>
          <a:bodyPr/>
          <a:lstStyle/>
          <a:p>
            <a:fld id="{3A98EE3D-8CD1-4C3F-BD1C-C98C9596463C}" type="slidenum">
              <a:rPr lang="en-US" smtClean="0"/>
              <a:t>96</a:t>
            </a:fld>
            <a:endParaRPr lang="en-US"/>
          </a:p>
        </p:txBody>
      </p:sp>
      <p:pic>
        <p:nvPicPr>
          <p:cNvPr id="10" name="Picture 10" descr="A picture containing sky, indoor, various&#10;&#10;Description automatically generated">
            <a:extLst>
              <a:ext uri="{FF2B5EF4-FFF2-40B4-BE49-F238E27FC236}">
                <a16:creationId xmlns:a16="http://schemas.microsoft.com/office/drawing/2014/main" id="{BA7A5230-BC84-4975-B3A9-4C93E51F8ADA}"/>
              </a:ext>
            </a:extLst>
          </p:cNvPr>
          <p:cNvPicPr>
            <a:picLocks noChangeAspect="1"/>
          </p:cNvPicPr>
          <p:nvPr/>
        </p:nvPicPr>
        <p:blipFill>
          <a:blip r:embed="rId3"/>
          <a:stretch>
            <a:fillRect/>
          </a:stretch>
        </p:blipFill>
        <p:spPr>
          <a:xfrm>
            <a:off x="2239108" y="847552"/>
            <a:ext cx="7713784" cy="3169971"/>
          </a:xfrm>
          <a:prstGeom prst="rect">
            <a:avLst/>
          </a:prstGeom>
        </p:spPr>
      </p:pic>
      <p:sp>
        <p:nvSpPr>
          <p:cNvPr id="11" name="Footer Placeholder 10">
            <a:extLst>
              <a:ext uri="{FF2B5EF4-FFF2-40B4-BE49-F238E27FC236}">
                <a16:creationId xmlns:a16="http://schemas.microsoft.com/office/drawing/2014/main" id="{0FC4C6E2-C5AF-4D33-93EC-4E3A03186299}"/>
              </a:ext>
            </a:extLst>
          </p:cNvPr>
          <p:cNvSpPr>
            <a:spLocks noGrp="1"/>
          </p:cNvSpPr>
          <p:nvPr>
            <p:ph type="ftr" sz="quarter" idx="11"/>
          </p:nvPr>
        </p:nvSpPr>
        <p:spPr/>
        <p:txBody>
          <a:bodyPr/>
          <a:lstStyle/>
          <a:p>
            <a:r>
              <a:rPr lang="en-US"/>
              <a:t>Stanford CS224W: Advanced Topics in GNNs</a:t>
            </a:r>
          </a:p>
        </p:txBody>
      </p:sp>
    </p:spTree>
    <p:extLst>
      <p:ext uri="{BB962C8B-B14F-4D97-AF65-F5344CB8AC3E}">
        <p14:creationId xmlns:p14="http://schemas.microsoft.com/office/powerpoint/2010/main" val="1939955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BA13-7BD9-40E0-98DC-2877E1C0F55A}"/>
              </a:ext>
            </a:extLst>
          </p:cNvPr>
          <p:cNvSpPr>
            <a:spLocks noGrp="1"/>
          </p:cNvSpPr>
          <p:nvPr>
            <p:ph type="title"/>
          </p:nvPr>
        </p:nvSpPr>
        <p:spPr/>
        <p:txBody>
          <a:bodyPr/>
          <a:lstStyle/>
          <a:p>
            <a:r>
              <a:rPr lang="en-US"/>
              <a:t>FAILINGS OF GNNs</a:t>
            </a:r>
          </a:p>
        </p:txBody>
      </p:sp>
      <p:pic>
        <p:nvPicPr>
          <p:cNvPr id="5" name="Picture 5" descr="A picture containing text, clock, watch&#10;&#10;Description automatically generated">
            <a:extLst>
              <a:ext uri="{FF2B5EF4-FFF2-40B4-BE49-F238E27FC236}">
                <a16:creationId xmlns:a16="http://schemas.microsoft.com/office/drawing/2014/main" id="{CE2ADA6A-D508-414B-9D3B-CAA64D075AA1}"/>
              </a:ext>
            </a:extLst>
          </p:cNvPr>
          <p:cNvPicPr>
            <a:picLocks noGrp="1" noChangeAspect="1"/>
          </p:cNvPicPr>
          <p:nvPr>
            <p:ph idx="1"/>
          </p:nvPr>
        </p:nvPicPr>
        <p:blipFill>
          <a:blip r:embed="rId3"/>
          <a:stretch>
            <a:fillRect/>
          </a:stretch>
        </p:blipFill>
        <p:spPr>
          <a:xfrm>
            <a:off x="7715982" y="1388530"/>
            <a:ext cx="3834912" cy="1705708"/>
          </a:xfrm>
        </p:spPr>
      </p:pic>
      <p:sp>
        <p:nvSpPr>
          <p:cNvPr id="4" name="Slide Number Placeholder 3">
            <a:extLst>
              <a:ext uri="{FF2B5EF4-FFF2-40B4-BE49-F238E27FC236}">
                <a16:creationId xmlns:a16="http://schemas.microsoft.com/office/drawing/2014/main" id="{3F543363-02AA-4998-AC0F-065928C8A8B0}"/>
              </a:ext>
            </a:extLst>
          </p:cNvPr>
          <p:cNvSpPr>
            <a:spLocks noGrp="1"/>
          </p:cNvSpPr>
          <p:nvPr>
            <p:ph type="sldNum" sz="quarter" idx="12"/>
          </p:nvPr>
        </p:nvSpPr>
        <p:spPr/>
        <p:txBody>
          <a:bodyPr/>
          <a:lstStyle/>
          <a:p>
            <a:fld id="{3A98EE3D-8CD1-4C3F-BD1C-C98C9596463C}" type="slidenum">
              <a:rPr lang="en-US" smtClean="0"/>
              <a:t>97</a:t>
            </a:fld>
            <a:endParaRPr lang="en-US"/>
          </a:p>
        </p:txBody>
      </p:sp>
      <p:pic>
        <p:nvPicPr>
          <p:cNvPr id="6" name="Picture 6" descr="Diagram&#10;&#10;Description automatically generated">
            <a:extLst>
              <a:ext uri="{FF2B5EF4-FFF2-40B4-BE49-F238E27FC236}">
                <a16:creationId xmlns:a16="http://schemas.microsoft.com/office/drawing/2014/main" id="{5B9E5B31-F01D-42AC-B674-6727AB743994}"/>
              </a:ext>
            </a:extLst>
          </p:cNvPr>
          <p:cNvPicPr>
            <a:picLocks noChangeAspect="1"/>
          </p:cNvPicPr>
          <p:nvPr/>
        </p:nvPicPr>
        <p:blipFill>
          <a:blip r:embed="rId4"/>
          <a:stretch>
            <a:fillRect/>
          </a:stretch>
        </p:blipFill>
        <p:spPr>
          <a:xfrm>
            <a:off x="7467600" y="3701927"/>
            <a:ext cx="1934308" cy="1634637"/>
          </a:xfrm>
          <a:prstGeom prst="rect">
            <a:avLst/>
          </a:prstGeom>
        </p:spPr>
      </p:pic>
      <p:pic>
        <p:nvPicPr>
          <p:cNvPr id="7" name="Picture 7" descr="A picture containing application&#10;&#10;Description automatically generated">
            <a:extLst>
              <a:ext uri="{FF2B5EF4-FFF2-40B4-BE49-F238E27FC236}">
                <a16:creationId xmlns:a16="http://schemas.microsoft.com/office/drawing/2014/main" id="{7500B66E-6F13-4AE6-9313-674F5B5E76DD}"/>
              </a:ext>
            </a:extLst>
          </p:cNvPr>
          <p:cNvPicPr>
            <a:picLocks noChangeAspect="1"/>
          </p:cNvPicPr>
          <p:nvPr/>
        </p:nvPicPr>
        <p:blipFill>
          <a:blip r:embed="rId5"/>
          <a:stretch>
            <a:fillRect/>
          </a:stretch>
        </p:blipFill>
        <p:spPr>
          <a:xfrm>
            <a:off x="9636370" y="3841877"/>
            <a:ext cx="1922585" cy="1577479"/>
          </a:xfrm>
          <a:prstGeom prst="rect">
            <a:avLst/>
          </a:prstGeom>
        </p:spPr>
      </p:pic>
      <p:sp>
        <p:nvSpPr>
          <p:cNvPr id="8" name="TextBox 7">
            <a:extLst>
              <a:ext uri="{FF2B5EF4-FFF2-40B4-BE49-F238E27FC236}">
                <a16:creationId xmlns:a16="http://schemas.microsoft.com/office/drawing/2014/main" id="{B6243056-80CF-48D2-BC81-0AD0FC349B72}"/>
              </a:ext>
            </a:extLst>
          </p:cNvPr>
          <p:cNvSpPr txBox="1"/>
          <p:nvPr/>
        </p:nvSpPr>
        <p:spPr>
          <a:xfrm>
            <a:off x="697524" y="2579077"/>
            <a:ext cx="6986953" cy="25326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mn-lt"/>
                <a:cs typeface="+mn-lt"/>
              </a:rPr>
              <a:t>If two nodes have the same neighborhood structure, they must have the same embedding.</a:t>
            </a:r>
            <a:endParaRPr lang="en-US"/>
          </a:p>
          <a:p>
            <a:pPr marL="285750" indent="-285750">
              <a:lnSpc>
                <a:spcPct val="150000"/>
              </a:lnSpc>
              <a:buFont typeface="Arial"/>
              <a:buChar char="•"/>
            </a:pPr>
            <a:r>
              <a:rPr lang="en-US">
                <a:ea typeface="+mn-lt"/>
                <a:cs typeface="+mn-lt"/>
              </a:rPr>
              <a:t>However, we may want to assign different embeddings to nodes with same neighborhood structure.</a:t>
            </a:r>
          </a:p>
          <a:p>
            <a:pPr marL="285750" indent="-285750">
              <a:lnSpc>
                <a:spcPct val="150000"/>
              </a:lnSpc>
              <a:buFont typeface="Arial"/>
              <a:buChar char="•"/>
            </a:pPr>
            <a:r>
              <a:rPr lang="en-US"/>
              <a:t>GNNs often fail at these Position-aware tasks.</a:t>
            </a:r>
          </a:p>
          <a:p>
            <a:pPr marL="285750" indent="-285750">
              <a:lnSpc>
                <a:spcPct val="150000"/>
              </a:lnSpc>
              <a:buFont typeface="Arial"/>
              <a:buChar char="•"/>
            </a:pPr>
            <a:endParaRPr lang="en-US"/>
          </a:p>
        </p:txBody>
      </p:sp>
      <p:sp>
        <p:nvSpPr>
          <p:cNvPr id="9" name="Footer Placeholder 8">
            <a:extLst>
              <a:ext uri="{FF2B5EF4-FFF2-40B4-BE49-F238E27FC236}">
                <a16:creationId xmlns:a16="http://schemas.microsoft.com/office/drawing/2014/main" id="{EF9061C1-687D-4648-A01A-06726F74DDAA}"/>
              </a:ext>
            </a:extLst>
          </p:cNvPr>
          <p:cNvSpPr>
            <a:spLocks noGrp="1"/>
          </p:cNvSpPr>
          <p:nvPr>
            <p:ph type="ftr" sz="quarter" idx="11"/>
          </p:nvPr>
        </p:nvSpPr>
        <p:spPr/>
        <p:txBody>
          <a:bodyPr/>
          <a:lstStyle/>
          <a:p>
            <a:r>
              <a:rPr lang="en-US"/>
              <a:t>Stanford CS224W: Advanced Topics in GNNs</a:t>
            </a:r>
          </a:p>
        </p:txBody>
      </p:sp>
    </p:spTree>
    <p:extLst>
      <p:ext uri="{BB962C8B-B14F-4D97-AF65-F5344CB8AC3E}">
        <p14:creationId xmlns:p14="http://schemas.microsoft.com/office/powerpoint/2010/main" val="16989400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E23F-DDDB-4EFA-B414-2EADB24A7791}"/>
              </a:ext>
            </a:extLst>
          </p:cNvPr>
          <p:cNvSpPr>
            <a:spLocks noGrp="1"/>
          </p:cNvSpPr>
          <p:nvPr>
            <p:ph type="title"/>
          </p:nvPr>
        </p:nvSpPr>
        <p:spPr/>
        <p:txBody>
          <a:bodyPr vert="horz" lIns="91440" tIns="45720" rIns="91440" bIns="45720" rtlCol="0" anchor="b">
            <a:normAutofit/>
          </a:bodyPr>
          <a:lstStyle/>
          <a:p>
            <a:r>
              <a:rPr lang="en-US" sz="2800" b="0" kern="1200" cap="all">
                <a:solidFill>
                  <a:srgbClr val="FF0000"/>
                </a:solidFill>
                <a:latin typeface="+mj-lt"/>
                <a:ea typeface="+mj-ea"/>
                <a:cs typeface="+mj-cs"/>
              </a:rPr>
              <a:t>Graph Structure Vulnerability</a:t>
            </a:r>
            <a:endParaRPr lang="en-US" sz="2800" b="0" kern="1200" cap="all">
              <a:solidFill>
                <a:srgbClr val="FF0000"/>
              </a:solidFill>
              <a:latin typeface="+mj-lt"/>
            </a:endParaRPr>
          </a:p>
        </p:txBody>
      </p:sp>
      <p:pic>
        <p:nvPicPr>
          <p:cNvPr id="6" name="Picture 6" descr="Diagram&#10;&#10;Description automatically generated">
            <a:extLst>
              <a:ext uri="{FF2B5EF4-FFF2-40B4-BE49-F238E27FC236}">
                <a16:creationId xmlns:a16="http://schemas.microsoft.com/office/drawing/2014/main" id="{E052C506-ECF0-49BF-953F-407A2CAAFC75}"/>
              </a:ext>
            </a:extLst>
          </p:cNvPr>
          <p:cNvPicPr>
            <a:picLocks noGrp="1" noChangeAspect="1"/>
          </p:cNvPicPr>
          <p:nvPr>
            <p:ph idx="1"/>
          </p:nvPr>
        </p:nvPicPr>
        <p:blipFill>
          <a:blip r:embed="rId3"/>
          <a:stretch>
            <a:fillRect/>
          </a:stretch>
        </p:blipFill>
        <p:spPr>
          <a:xfrm>
            <a:off x="8090479" y="3542940"/>
            <a:ext cx="3408015" cy="2634226"/>
          </a:xfrm>
          <a:prstGeom prst="rect">
            <a:avLst/>
          </a:prstGeom>
        </p:spPr>
      </p:pic>
      <p:sp>
        <p:nvSpPr>
          <p:cNvPr id="8" name="Footer Placeholder 7">
            <a:extLst>
              <a:ext uri="{FF2B5EF4-FFF2-40B4-BE49-F238E27FC236}">
                <a16:creationId xmlns:a16="http://schemas.microsoft.com/office/drawing/2014/main" id="{2A226E06-1011-4172-91E7-228FDC18CBD4}"/>
              </a:ext>
            </a:extLst>
          </p:cNvPr>
          <p:cNvSpPr>
            <a:spLocks noGrp="1"/>
          </p:cNvSpPr>
          <p:nvPr>
            <p:ph type="ftr" sz="quarter" idx="11"/>
          </p:nvPr>
        </p:nvSpPr>
        <p:spPr>
          <a:xfrm>
            <a:off x="581192" y="6423914"/>
            <a:ext cx="8115966" cy="365125"/>
          </a:xfrm>
        </p:spPr>
        <p:txBody>
          <a:bodyPr/>
          <a:lstStyle/>
          <a:p>
            <a:r>
              <a:rPr lang="en-US"/>
              <a:t>"Limitations of Graph Neural Networks", https://wandb.ai/syllogismos/machine-learning-with-graphs/reports/18-Limitations-of-Graph-Neural-Networks--VmlldzozODUxMzQ</a:t>
            </a:r>
          </a:p>
        </p:txBody>
      </p:sp>
      <p:sp>
        <p:nvSpPr>
          <p:cNvPr id="4" name="Slide Number Placeholder 3">
            <a:extLst>
              <a:ext uri="{FF2B5EF4-FFF2-40B4-BE49-F238E27FC236}">
                <a16:creationId xmlns:a16="http://schemas.microsoft.com/office/drawing/2014/main" id="{D259533B-2A0E-4964-95D4-119ECD351D2E}"/>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98</a:t>
            </a:fld>
            <a:endParaRPr lang="en-US"/>
          </a:p>
        </p:txBody>
      </p:sp>
      <p:sp>
        <p:nvSpPr>
          <p:cNvPr id="5" name="Text Placeholder 4">
            <a:extLst>
              <a:ext uri="{FF2B5EF4-FFF2-40B4-BE49-F238E27FC236}">
                <a16:creationId xmlns:a16="http://schemas.microsoft.com/office/drawing/2014/main" id="{6E744C78-EF0A-4593-9DF6-21E7B9F97B56}"/>
              </a:ext>
            </a:extLst>
          </p:cNvPr>
          <p:cNvSpPr>
            <a:spLocks noGrp="1"/>
          </p:cNvSpPr>
          <p:nvPr>
            <p:ph type="body" sz="half" idx="4294967295"/>
          </p:nvPr>
        </p:nvSpPr>
        <p:spPr>
          <a:xfrm>
            <a:off x="529683" y="1051429"/>
            <a:ext cx="7851310" cy="3980985"/>
          </a:xfrm>
        </p:spPr>
        <p:txBody>
          <a:bodyPr vert="horz" lIns="91440" tIns="45720" rIns="91440" bIns="45720" rtlCol="0" anchor="ctr">
            <a:normAutofit/>
          </a:bodyPr>
          <a:lstStyle/>
          <a:p>
            <a:pPr marL="285750" indent="-285750">
              <a:buFont typeface="Arial" panose="05020102010507070707" pitchFamily="18" charset="2"/>
              <a:buChar char="•"/>
            </a:pPr>
            <a:r>
              <a:rPr lang="en-US">
                <a:solidFill>
                  <a:schemeClr val="tx1"/>
                </a:solidFill>
                <a:ea typeface="+mn-lt"/>
                <a:cs typeface="+mn-lt"/>
              </a:rPr>
              <a:t>Conventional GNNs fail to distinguish isomorphic graphs.</a:t>
            </a:r>
          </a:p>
          <a:p>
            <a:pPr marL="285750" indent="-285750">
              <a:buFont typeface="Arial" panose="05020102010507070707" pitchFamily="18" charset="2"/>
              <a:buChar char="•"/>
            </a:pPr>
            <a:r>
              <a:rPr lang="en-US">
                <a:solidFill>
                  <a:schemeClr val="tx1"/>
                </a:solidFill>
                <a:ea typeface="+mn-lt"/>
                <a:cs typeface="+mn-lt"/>
              </a:rPr>
              <a:t>Common GNN pooling methods are mean and max pooling.</a:t>
            </a:r>
          </a:p>
          <a:p>
            <a:pPr marL="285750" indent="-285750">
              <a:buFont typeface="Arial" panose="05020102010507070707" pitchFamily="18" charset="2"/>
              <a:buChar char="•"/>
            </a:pPr>
            <a:r>
              <a:rPr lang="en-US">
                <a:solidFill>
                  <a:schemeClr val="tx1"/>
                </a:solidFill>
                <a:ea typeface="+mn-lt"/>
                <a:cs typeface="+mn-lt"/>
              </a:rPr>
              <a:t>GNN pooling functions are not Injective.</a:t>
            </a:r>
            <a:endParaRPr lang="en-US">
              <a:solidFill>
                <a:schemeClr val="tx1"/>
              </a:solidFill>
            </a:endParaRPr>
          </a:p>
        </p:txBody>
      </p:sp>
      <p:pic>
        <p:nvPicPr>
          <p:cNvPr id="7" name="Picture 7" descr="Diagram&#10;&#10;Description automatically generated">
            <a:extLst>
              <a:ext uri="{FF2B5EF4-FFF2-40B4-BE49-F238E27FC236}">
                <a16:creationId xmlns:a16="http://schemas.microsoft.com/office/drawing/2014/main" id="{1959DC71-5A78-4B9D-9666-21C35B097CED}"/>
              </a:ext>
            </a:extLst>
          </p:cNvPr>
          <p:cNvPicPr>
            <a:picLocks noChangeAspect="1"/>
          </p:cNvPicPr>
          <p:nvPr/>
        </p:nvPicPr>
        <p:blipFill>
          <a:blip r:embed="rId4"/>
          <a:stretch>
            <a:fillRect/>
          </a:stretch>
        </p:blipFill>
        <p:spPr>
          <a:xfrm>
            <a:off x="8041847" y="761874"/>
            <a:ext cx="3277991" cy="2727069"/>
          </a:xfrm>
          <a:prstGeom prst="rect">
            <a:avLst/>
          </a:prstGeom>
        </p:spPr>
      </p:pic>
    </p:spTree>
    <p:extLst>
      <p:ext uri="{BB962C8B-B14F-4D97-AF65-F5344CB8AC3E}">
        <p14:creationId xmlns:p14="http://schemas.microsoft.com/office/powerpoint/2010/main" val="32499778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60B520-E485-4C22-8E8B-2CC65DB45538}"/>
              </a:ext>
            </a:extLst>
          </p:cNvPr>
          <p:cNvSpPr>
            <a:spLocks noGrp="1"/>
          </p:cNvSpPr>
          <p:nvPr>
            <p:ph type="title"/>
          </p:nvPr>
        </p:nvSpPr>
        <p:spPr/>
        <p:txBody>
          <a:bodyPr/>
          <a:lstStyle/>
          <a:p>
            <a:r>
              <a:rPr lang="en-US"/>
              <a:t>The hottest subfield</a:t>
            </a:r>
          </a:p>
        </p:txBody>
      </p:sp>
      <p:sp>
        <p:nvSpPr>
          <p:cNvPr id="6" name="Content Placeholder 5">
            <a:extLst>
              <a:ext uri="{FF2B5EF4-FFF2-40B4-BE49-F238E27FC236}">
                <a16:creationId xmlns:a16="http://schemas.microsoft.com/office/drawing/2014/main" id="{04ED57FF-65E1-4ED1-9ED1-5FD9E7DFD938}"/>
              </a:ext>
            </a:extLst>
          </p:cNvPr>
          <p:cNvSpPr>
            <a:spLocks noGrp="1"/>
          </p:cNvSpPr>
          <p:nvPr>
            <p:ph idx="1"/>
          </p:nvPr>
        </p:nvSpPr>
        <p:spPr/>
        <p:txBody>
          <a:bodyPr/>
          <a:lstStyle/>
          <a:p>
            <a:r>
              <a:rPr lang="en-US">
                <a:solidFill>
                  <a:srgbClr val="FF0000"/>
                </a:solidFill>
              </a:rPr>
              <a:t>Still a lot needs to done</a:t>
            </a:r>
            <a:endParaRPr lang="en-US"/>
          </a:p>
          <a:p>
            <a:pPr marL="629920" lvl="1" indent="-305435"/>
            <a:r>
              <a:rPr lang="en-US"/>
              <a:t>Aggregation schemes</a:t>
            </a:r>
          </a:p>
          <a:p>
            <a:pPr marL="629920" lvl="1" indent="-305435"/>
            <a:r>
              <a:rPr lang="en-US"/>
              <a:t>Deep generation</a:t>
            </a:r>
          </a:p>
          <a:p>
            <a:pPr marL="629920" lvl="1" indent="-305435"/>
            <a:r>
              <a:rPr lang="en-US" err="1"/>
              <a:t>Explainability</a:t>
            </a:r>
          </a:p>
        </p:txBody>
      </p:sp>
      <p:sp>
        <p:nvSpPr>
          <p:cNvPr id="2" name="Slide Number Placeholder 1">
            <a:extLst>
              <a:ext uri="{FF2B5EF4-FFF2-40B4-BE49-F238E27FC236}">
                <a16:creationId xmlns:a16="http://schemas.microsoft.com/office/drawing/2014/main" id="{CAC6D390-837E-41AB-A2F3-36F47D610AFB}"/>
              </a:ext>
            </a:extLst>
          </p:cNvPr>
          <p:cNvSpPr>
            <a:spLocks noGrp="1"/>
          </p:cNvSpPr>
          <p:nvPr>
            <p:ph type="sldNum" sz="quarter" idx="12"/>
          </p:nvPr>
        </p:nvSpPr>
        <p:spPr/>
        <p:txBody>
          <a:bodyPr/>
          <a:lstStyle/>
          <a:p>
            <a:fld id="{3A98EE3D-8CD1-4C3F-BD1C-C98C9596463C}" type="slidenum">
              <a:rPr lang="en-US" smtClean="0"/>
              <a:t>99</a:t>
            </a:fld>
            <a:endParaRPr lang="en-US"/>
          </a:p>
        </p:txBody>
      </p:sp>
      <p:pic>
        <p:nvPicPr>
          <p:cNvPr id="3" name="Picture 3" descr="Chart, bar chart&#10;&#10;Description automatically generated">
            <a:extLst>
              <a:ext uri="{FF2B5EF4-FFF2-40B4-BE49-F238E27FC236}">
                <a16:creationId xmlns:a16="http://schemas.microsoft.com/office/drawing/2014/main" id="{DD49279D-6574-48C4-B085-78F523BB5B1F}"/>
              </a:ext>
            </a:extLst>
          </p:cNvPr>
          <p:cNvPicPr>
            <a:picLocks noChangeAspect="1"/>
          </p:cNvPicPr>
          <p:nvPr/>
        </p:nvPicPr>
        <p:blipFill>
          <a:blip r:embed="rId3"/>
          <a:stretch>
            <a:fillRect/>
          </a:stretch>
        </p:blipFill>
        <p:spPr>
          <a:xfrm>
            <a:off x="5263376" y="1591591"/>
            <a:ext cx="5410200" cy="4827111"/>
          </a:xfrm>
          <a:prstGeom prst="rect">
            <a:avLst/>
          </a:prstGeom>
        </p:spPr>
      </p:pic>
      <p:sp>
        <p:nvSpPr>
          <p:cNvPr id="4" name="Footer Placeholder 3">
            <a:extLst>
              <a:ext uri="{FF2B5EF4-FFF2-40B4-BE49-F238E27FC236}">
                <a16:creationId xmlns:a16="http://schemas.microsoft.com/office/drawing/2014/main" id="{DA60D0AE-9895-4D36-A0BE-05746BC2D1CA}"/>
              </a:ext>
            </a:extLst>
          </p:cNvPr>
          <p:cNvSpPr>
            <a:spLocks noGrp="1"/>
          </p:cNvSpPr>
          <p:nvPr>
            <p:ph type="ftr" sz="quarter" idx="11"/>
          </p:nvPr>
        </p:nvSpPr>
        <p:spPr/>
        <p:txBody>
          <a:bodyPr/>
          <a:lstStyle/>
          <a:p>
            <a:r>
              <a:rPr lang="en-US" cap="none"/>
              <a:t>1   Jure </a:t>
            </a:r>
            <a:r>
              <a:rPr lang="en-US" cap="none" err="1"/>
              <a:t>leskovec</a:t>
            </a:r>
            <a:r>
              <a:rPr lang="en-US" cap="none"/>
              <a:t>, Stanford CS224W</a:t>
            </a:r>
          </a:p>
        </p:txBody>
      </p:sp>
      <p:sp>
        <p:nvSpPr>
          <p:cNvPr id="9" name="TextBox 8">
            <a:extLst>
              <a:ext uri="{FF2B5EF4-FFF2-40B4-BE49-F238E27FC236}">
                <a16:creationId xmlns:a16="http://schemas.microsoft.com/office/drawing/2014/main" id="{09F0990E-B366-4042-9D89-CD480451BCBA}"/>
              </a:ext>
            </a:extLst>
          </p:cNvPr>
          <p:cNvSpPr txBox="1"/>
          <p:nvPr/>
        </p:nvSpPr>
        <p:spPr>
          <a:xfrm>
            <a:off x="10420814" y="1406913"/>
            <a:ext cx="327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040"/>
                </a:solidFill>
              </a:rPr>
              <a:t>1</a:t>
            </a:r>
          </a:p>
        </p:txBody>
      </p:sp>
    </p:spTree>
    <p:extLst>
      <p:ext uri="{BB962C8B-B14F-4D97-AF65-F5344CB8AC3E}">
        <p14:creationId xmlns:p14="http://schemas.microsoft.com/office/powerpoint/2010/main" val="4080748581"/>
      </p:ext>
    </p:extLst>
  </p:cSld>
  <p:clrMapOvr>
    <a:masterClrMapping/>
  </p:clrMapOvr>
</p:sld>
</file>

<file path=ppt/theme/theme1.xml><?xml version="1.0" encoding="utf-8"?>
<a:theme xmlns:a="http://schemas.openxmlformats.org/drawingml/2006/main" name="DividendVTI">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Application>Microsoft Office PowerPoint</Application>
  <PresentationFormat>Widescreen</PresentationFormat>
  <Slides>106</Slides>
  <Notes>87</Notes>
  <HiddenSlides>0</HiddenSlide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DividendVTI</vt:lpstr>
      <vt:lpstr>Introduction to Graph neural networks (GNNs)</vt:lpstr>
      <vt:lpstr>Contents</vt:lpstr>
      <vt:lpstr>Why Graphs</vt:lpstr>
      <vt:lpstr>Graphs and Their components</vt:lpstr>
      <vt:lpstr>Real World Examples of Graph Data</vt:lpstr>
      <vt:lpstr>Real World Examples of Graph Data</vt:lpstr>
      <vt:lpstr>Information Stored in Graphs</vt:lpstr>
      <vt:lpstr>Types of Predictions on Graph Data</vt:lpstr>
      <vt:lpstr>Challenges of Using Graph Data in Machine Learning</vt:lpstr>
      <vt:lpstr>Graph neural networks</vt:lpstr>
      <vt:lpstr>A Simple GNN</vt:lpstr>
      <vt:lpstr>A Simple GNN</vt:lpstr>
      <vt:lpstr>Stacking Layers</vt:lpstr>
      <vt:lpstr>GNN Predictions</vt:lpstr>
      <vt:lpstr>Pooling Information</vt:lpstr>
      <vt:lpstr>GNN Predictions with Pooling (readout)</vt:lpstr>
      <vt:lpstr>GNN Predictions with Pooling</vt:lpstr>
      <vt:lpstr>Aggregation</vt:lpstr>
      <vt:lpstr>Aggregation functions</vt:lpstr>
      <vt:lpstr>Aggregation</vt:lpstr>
      <vt:lpstr>Message Passing</vt:lpstr>
      <vt:lpstr>Message Passing</vt:lpstr>
      <vt:lpstr>Message Passing</vt:lpstr>
      <vt:lpstr>Message Passing</vt:lpstr>
      <vt:lpstr>Message Passing</vt:lpstr>
      <vt:lpstr>Message Passing</vt:lpstr>
      <vt:lpstr>Putting it all together</vt:lpstr>
      <vt:lpstr>Effect of different components on GNN​</vt:lpstr>
      <vt:lpstr>Experiment details</vt:lpstr>
      <vt:lpstr>Example Problem and Graph Structure​</vt:lpstr>
      <vt:lpstr>Number of parameters vs Performance​</vt:lpstr>
      <vt:lpstr>Embedding dimensions vs performance​</vt:lpstr>
      <vt:lpstr>Number of layers vs performance​</vt:lpstr>
      <vt:lpstr>Type of aggregation vs performance​</vt:lpstr>
      <vt:lpstr>Effect of different components on GNN Summary​</vt:lpstr>
      <vt:lpstr>PowerPoint Presentation</vt:lpstr>
      <vt:lpstr>GNNs training</vt:lpstr>
      <vt:lpstr>GNNs training </vt:lpstr>
      <vt:lpstr>GNNs training</vt:lpstr>
      <vt:lpstr>GNNs training</vt:lpstr>
      <vt:lpstr>GNNs in chemistry</vt:lpstr>
      <vt:lpstr>GNNs in Chemistry</vt:lpstr>
      <vt:lpstr>GNNs in chemistry</vt:lpstr>
      <vt:lpstr>GNNs in chemistry</vt:lpstr>
      <vt:lpstr>Motivation</vt:lpstr>
      <vt:lpstr>Motivation</vt:lpstr>
      <vt:lpstr>Motivation</vt:lpstr>
      <vt:lpstr>Motivation</vt:lpstr>
      <vt:lpstr>Applications of GNNs in chemistry</vt:lpstr>
      <vt:lpstr>Features</vt:lpstr>
      <vt:lpstr>Geometry information in GNNs</vt:lpstr>
      <vt:lpstr>Geometry information in GNNs</vt:lpstr>
      <vt:lpstr>Geometry information in GNNs</vt:lpstr>
      <vt:lpstr>Geometry information in GNNs</vt:lpstr>
      <vt:lpstr>SchNet1</vt:lpstr>
      <vt:lpstr>SchNet1</vt:lpstr>
      <vt:lpstr>Geometry information in GNNs</vt:lpstr>
      <vt:lpstr>DimeNet1</vt:lpstr>
      <vt:lpstr>DimeNet1</vt:lpstr>
      <vt:lpstr>Torsion angle is important</vt:lpstr>
      <vt:lpstr>SphereNet1</vt:lpstr>
      <vt:lpstr>SphereNet1</vt:lpstr>
      <vt:lpstr>Commonly used datasets in chemistry</vt:lpstr>
      <vt:lpstr>GNNs in Computer Vision</vt:lpstr>
      <vt:lpstr>GNNS FOR COMPUTER VISION</vt:lpstr>
      <vt:lpstr>PROTOTYPICAL PROBLEM:  KEYPOINT MATCHING</vt:lpstr>
      <vt:lpstr>CLASSICAL APPROACH TO KEYPOINT MATCHING</vt:lpstr>
      <vt:lpstr>CLASSICAL KEYPOINT MATCHING ALGORITHM: SIFT</vt:lpstr>
      <vt:lpstr>GNN based Approach: SuperGLUE</vt:lpstr>
      <vt:lpstr>GNN in SuperGLUE</vt:lpstr>
      <vt:lpstr>RESULTS</vt:lpstr>
      <vt:lpstr>ABLATION STUDIES</vt:lpstr>
      <vt:lpstr>Qualitative Results: INDOOT DATASET</vt:lpstr>
      <vt:lpstr>Qualitative Results: OUTDOOR DATASET</vt:lpstr>
      <vt:lpstr>GNNs in Task and motion planning (TAMP) </vt:lpstr>
      <vt:lpstr>TAMP</vt:lpstr>
      <vt:lpstr>Solution to TAMP</vt:lpstr>
      <vt:lpstr>GNNs in TAMP</vt:lpstr>
      <vt:lpstr>GNNs in TAMP</vt:lpstr>
      <vt:lpstr>Results</vt:lpstr>
      <vt:lpstr>Anomaly detection in  sensor networks using GNNs </vt:lpstr>
      <vt:lpstr>Anomaly detection in sensor networks</vt:lpstr>
      <vt:lpstr>Anomaly detection in sensor networks</vt:lpstr>
      <vt:lpstr>Anomaly detection in sensor networks</vt:lpstr>
      <vt:lpstr>Anomaly detection in sensor networks</vt:lpstr>
      <vt:lpstr>Intrusion detection system for IoT</vt:lpstr>
      <vt:lpstr>Anomaly detection in satellites system</vt:lpstr>
      <vt:lpstr>Other Applications of GNNs for Anomaly Detection</vt:lpstr>
      <vt:lpstr>Expressive power of GNNs </vt:lpstr>
      <vt:lpstr>How powerful are GNNs?1</vt:lpstr>
      <vt:lpstr>How powerful are GNNs1</vt:lpstr>
      <vt:lpstr>ranking for sum, mean and max</vt:lpstr>
      <vt:lpstr>Examples of graphs that mean and max fail to distinguis</vt:lpstr>
      <vt:lpstr>Generalization and representational limits of graph neural networks1</vt:lpstr>
      <vt:lpstr>Limitations of GNNs </vt:lpstr>
      <vt:lpstr>PROPERTIES OF AN IDEAL GNN</vt:lpstr>
      <vt:lpstr>FAILINGS OF GNNs</vt:lpstr>
      <vt:lpstr>Graph Structure Vulnerability</vt:lpstr>
      <vt:lpstr>The hottest subfield</vt:lpstr>
      <vt:lpstr>How to get started?</vt:lpstr>
      <vt:lpstr>How to get started?</vt:lpstr>
      <vt:lpstr>Some references </vt:lpstr>
      <vt:lpstr>Some references (cntd)</vt:lpstr>
      <vt:lpstr>Some references (cntd) </vt:lpstr>
      <vt:lpstr>Some references (cntd)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Ali Raza</dc:creator>
  <cp:revision>2</cp:revision>
  <dcterms:created xsi:type="dcterms:W3CDTF">2021-11-22T06:12:21Z</dcterms:created>
  <dcterms:modified xsi:type="dcterms:W3CDTF">2021-12-04T06:43:14Z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